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4588-7421-4CD4-BFEC-261221D84D77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AA83-1140-415C-9949-38DD6686F29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4588-7421-4CD4-BFEC-261221D84D77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AA83-1140-415C-9949-38DD6686F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4588-7421-4CD4-BFEC-261221D84D77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AA83-1140-415C-9949-38DD6686F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4588-7421-4CD4-BFEC-261221D84D77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AA83-1140-415C-9949-38DD6686F29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4588-7421-4CD4-BFEC-261221D84D77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AA83-1140-415C-9949-38DD6686F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4588-7421-4CD4-BFEC-261221D84D77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AA83-1140-415C-9949-38DD6686F29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4588-7421-4CD4-BFEC-261221D84D77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AA83-1140-415C-9949-38DD6686F29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4588-7421-4CD4-BFEC-261221D84D77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AA83-1140-415C-9949-38DD6686F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4588-7421-4CD4-BFEC-261221D84D77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AA83-1140-415C-9949-38DD6686F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4588-7421-4CD4-BFEC-261221D84D77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AA83-1140-415C-9949-38DD6686F2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4588-7421-4CD4-BFEC-261221D84D77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AA83-1140-415C-9949-38DD6686F29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3664588-7421-4CD4-BFEC-261221D84D77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96FAA83-1140-415C-9949-38DD6686F29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229754" y="3573016"/>
            <a:ext cx="5206342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</p:txBody>
      </p:sp>
      <p:pic>
        <p:nvPicPr>
          <p:cNvPr id="8" name="Рисунок 7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40" t="5139" r="2899" b="12251"/>
          <a:stretch>
            <a:fillRect/>
          </a:stretch>
        </p:blipFill>
        <p:spPr bwMode="auto">
          <a:xfrm>
            <a:off x="6701397" y="260648"/>
            <a:ext cx="2191082" cy="160858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1" name="Прямоугольник 10"/>
          <p:cNvSpPr/>
          <p:nvPr/>
        </p:nvSpPr>
        <p:spPr>
          <a:xfrm>
            <a:off x="229754" y="476672"/>
            <a:ext cx="657449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Территориальная психолого-медико-педагогическая комиссия (ТПМПК) Невского района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Санкт-Петербурга –</a:t>
            </a:r>
          </a:p>
          <a:p>
            <a:pPr lvl="0" algn="ctr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подразделение государственного бюджетного ДО </a:t>
            </a:r>
            <a:endParaRPr lang="ru-RU" sz="1400" b="1" dirty="0" smtClean="0">
              <a:solidFill>
                <a:schemeClr val="accent1">
                  <a:lumMod val="75000"/>
                </a:schemeClr>
              </a:solidFill>
              <a:latin typeface="Times New Roman"/>
              <a:ea typeface="Times New Roman"/>
              <a:cs typeface="Times New Roman"/>
            </a:endParaRPr>
          </a:p>
          <a:p>
            <a:pPr lvl="0"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Центра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психолого-педагогической, медицинской и социальной помощи Невского района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Санкт-Петербурга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9753" y="1556792"/>
            <a:ext cx="8662725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1200" dirty="0">
              <a:latin typeface="Calibri"/>
              <a:ea typeface="Times New Roman"/>
              <a:cs typeface="Times New Roman"/>
            </a:endParaRPr>
          </a:p>
          <a:p>
            <a:pPr indent="449580" algn="just">
              <a:spcAft>
                <a:spcPts val="0"/>
              </a:spcAft>
            </a:pPr>
            <a:r>
              <a:rPr lang="ru-RU" sz="1300" dirty="0" smtClean="0">
                <a:latin typeface="Times New Roman"/>
                <a:ea typeface="Times New Roman"/>
                <a:cs typeface="Times New Roman"/>
              </a:rPr>
              <a:t>Работа ТПМПК направлена на разработку коллегиального психолого-медико-педагогического заключения по результатам медицинского, психологического и педагогического обследований ребенка и разработку индивидуально-ориентированных рекомендаций. </a:t>
            </a:r>
            <a:endParaRPr lang="ru-RU" sz="1300" dirty="0" smtClean="0">
              <a:latin typeface="Calibri"/>
              <a:ea typeface="Times New Roman"/>
              <a:cs typeface="Times New Roman"/>
            </a:endParaRPr>
          </a:p>
          <a:p>
            <a:pPr indent="449580" algn="just">
              <a:spcAft>
                <a:spcPts val="0"/>
              </a:spcAft>
            </a:pPr>
            <a:r>
              <a:rPr lang="ru-RU" sz="1300" b="1" u="sng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Цель ТПМПК</a:t>
            </a:r>
            <a:r>
              <a:rPr lang="ru-RU" sz="1300" dirty="0" smtClean="0">
                <a:solidFill>
                  <a:srgbClr val="008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300" dirty="0" smtClean="0">
                <a:latin typeface="Times New Roman"/>
                <a:ea typeface="Times New Roman"/>
                <a:cs typeface="Times New Roman"/>
              </a:rPr>
              <a:t>- выявление детей и подростков с отклонениями в развитии, проведение комплексного диагностического обследования и разработка рекомендаций, направленных на определение специальных условий для получения ими образования и сопутствующего медицинского обслуживания. </a:t>
            </a:r>
            <a:endParaRPr lang="ru-RU" sz="1300" dirty="0" smtClean="0">
              <a:latin typeface="Calibri"/>
              <a:ea typeface="Times New Roman"/>
              <a:cs typeface="Times New Roman"/>
            </a:endParaRPr>
          </a:p>
          <a:p>
            <a:pPr indent="449580" algn="just">
              <a:spcAft>
                <a:spcPts val="0"/>
              </a:spcAft>
            </a:pPr>
            <a:r>
              <a:rPr lang="ru-RU" sz="1300" b="1" u="sng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Основные задачи ТПМПК:</a:t>
            </a:r>
            <a:endParaRPr lang="ru-RU" sz="1300" dirty="0" smtClean="0">
              <a:solidFill>
                <a:schemeClr val="accent1">
                  <a:lumMod val="75000"/>
                </a:schemeClr>
              </a:solidFill>
              <a:latin typeface="Calibri"/>
              <a:ea typeface="Times New Roman"/>
              <a:cs typeface="Times New Roman"/>
            </a:endParaRPr>
          </a:p>
          <a:p>
            <a:pPr indent="449580" algn="just">
              <a:spcAft>
                <a:spcPts val="0"/>
              </a:spcAft>
            </a:pPr>
            <a:r>
              <a:rPr lang="ru-RU" sz="1300" dirty="0" smtClean="0">
                <a:latin typeface="Times New Roman"/>
                <a:ea typeface="Times New Roman"/>
                <a:cs typeface="Times New Roman"/>
              </a:rPr>
              <a:t>1). Комплексная, всесторонняя, динамическая диагностика актуальных и резервных возможностей, нарушений развития ребенка.  </a:t>
            </a:r>
            <a:endParaRPr lang="ru-RU" sz="1300" dirty="0" smtClean="0">
              <a:latin typeface="Calibri"/>
              <a:ea typeface="Times New Roman"/>
              <a:cs typeface="Times New Roman"/>
            </a:endParaRPr>
          </a:p>
          <a:p>
            <a:pPr indent="449580" algn="just">
              <a:spcAft>
                <a:spcPts val="0"/>
              </a:spcAft>
            </a:pPr>
            <a:r>
              <a:rPr lang="ru-RU" sz="1300" dirty="0" smtClean="0">
                <a:latin typeface="Times New Roman"/>
                <a:ea typeface="Times New Roman"/>
                <a:cs typeface="Times New Roman"/>
              </a:rPr>
              <a:t>2). На основе данных комплексной диагностики определение потребности в создании специальных условий для получения образования, коррекции нарушений развития и социальной адаптации на основе специальных педагогических подходов.  </a:t>
            </a:r>
            <a:endParaRPr lang="ru-RU" sz="1300" dirty="0" smtClean="0">
              <a:latin typeface="Calibri"/>
              <a:ea typeface="Times New Roman"/>
              <a:cs typeface="Times New Roman"/>
            </a:endParaRPr>
          </a:p>
          <a:p>
            <a:pPr indent="449580" algn="just">
              <a:spcAft>
                <a:spcPts val="0"/>
              </a:spcAft>
            </a:pPr>
            <a:r>
              <a:rPr lang="ru-RU" sz="1300" dirty="0" smtClean="0">
                <a:latin typeface="Times New Roman"/>
                <a:ea typeface="Times New Roman"/>
                <a:cs typeface="Times New Roman"/>
              </a:rPr>
              <a:t>3). Разработка выводов и рекомендаций по условиям, формам и срокам получения образования в соответствии с действующими федеральными государственными образовательными стандартами, в том числе утвержденными приказами </a:t>
            </a:r>
            <a:r>
              <a:rPr lang="ru-RU" sz="1300" dirty="0" err="1" smtClean="0">
                <a:latin typeface="Times New Roman"/>
                <a:ea typeface="Times New Roman"/>
                <a:cs typeface="Times New Roman"/>
              </a:rPr>
              <a:t>Минобрнауки</a:t>
            </a:r>
            <a:r>
              <a:rPr lang="ru-RU" sz="1300" dirty="0" smtClean="0">
                <a:latin typeface="Times New Roman"/>
                <a:ea typeface="Times New Roman"/>
                <a:cs typeface="Times New Roman"/>
              </a:rPr>
              <a:t> РФ от 19 декабря 2014 года:  </a:t>
            </a:r>
            <a:endParaRPr lang="ru-RU" sz="1300" dirty="0" smtClean="0">
              <a:latin typeface="Calibri"/>
              <a:ea typeface="Times New Roman"/>
              <a:cs typeface="Times New Roman"/>
            </a:endParaRPr>
          </a:p>
          <a:p>
            <a:pPr indent="449580" algn="just">
              <a:spcAft>
                <a:spcPts val="0"/>
              </a:spcAft>
            </a:pPr>
            <a:r>
              <a:rPr lang="ru-RU" sz="1300" dirty="0" smtClean="0">
                <a:latin typeface="Times New Roman"/>
                <a:ea typeface="Times New Roman"/>
                <a:cs typeface="Times New Roman"/>
              </a:rPr>
              <a:t>- №1598 «Об утверждении Федерального государственного образовательного стандарта начального общего образования обучающихся с ограниченными возможностями здоровья» (далее - ФГОС НОО ОВЗ); </a:t>
            </a:r>
            <a:endParaRPr lang="ru-RU" sz="1300" dirty="0" smtClean="0">
              <a:latin typeface="Calibri"/>
              <a:ea typeface="Times New Roman"/>
              <a:cs typeface="Times New Roman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sz="1300" dirty="0" smtClean="0">
                <a:latin typeface="Times New Roman"/>
                <a:ea typeface="Times New Roman"/>
                <a:cs typeface="Times New Roman"/>
              </a:rPr>
              <a:t>№1599 «Об утверждении Федерального государственного образовательного стандарта образования обучающихся с умственной отсталостью (интеллектуальными нарушениями)» (далее - ФГОС ОО УО (ИН).</a:t>
            </a:r>
          </a:p>
          <a:p>
            <a:pPr lvl="0" indent="449580" algn="just"/>
            <a:r>
              <a:rPr lang="ru-RU" sz="13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Специальные условия включают в себя: </a:t>
            </a:r>
            <a:endParaRPr lang="ru-RU" sz="1300" dirty="0">
              <a:solidFill>
                <a:prstClr val="black"/>
              </a:solidFill>
              <a:latin typeface="Calibri"/>
              <a:ea typeface="Times New Roman"/>
              <a:cs typeface="Times New Roman"/>
            </a:endParaRPr>
          </a:p>
          <a:p>
            <a:pPr lvl="0" indent="449580" algn="just"/>
            <a:r>
              <a:rPr lang="ru-RU" sz="13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1). Использование специальных адаптированных образовательных программ и методов обучения и воспитания, с учетом специфики особенностей психофизического здоровья и образовательных потребностей.  </a:t>
            </a:r>
            <a:endParaRPr lang="ru-RU" sz="1300" dirty="0">
              <a:solidFill>
                <a:prstClr val="black"/>
              </a:solidFill>
              <a:latin typeface="Calibri"/>
              <a:ea typeface="Times New Roman"/>
              <a:cs typeface="Times New Roman"/>
            </a:endParaRPr>
          </a:p>
          <a:p>
            <a:pPr lvl="0" indent="449580" algn="just"/>
            <a:r>
              <a:rPr lang="ru-RU" sz="13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2). Применение специальных учебников, учебных пособий и дидактических материалов.  </a:t>
            </a:r>
            <a:endParaRPr lang="ru-RU" sz="1300" dirty="0">
              <a:solidFill>
                <a:prstClr val="black"/>
              </a:solidFill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1230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229754" y="3573016"/>
            <a:ext cx="5206342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</p:txBody>
      </p:sp>
      <p:pic>
        <p:nvPicPr>
          <p:cNvPr id="8" name="Рисунок 7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40" t="5139" r="2899" b="12251"/>
          <a:stretch>
            <a:fillRect/>
          </a:stretch>
        </p:blipFill>
        <p:spPr bwMode="auto">
          <a:xfrm>
            <a:off x="6732240" y="692696"/>
            <a:ext cx="2191082" cy="160858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2" name="Прямоугольник 11"/>
          <p:cNvSpPr/>
          <p:nvPr/>
        </p:nvSpPr>
        <p:spPr>
          <a:xfrm>
            <a:off x="230593" y="2301281"/>
            <a:ext cx="8662725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580" algn="just"/>
            <a:r>
              <a:rPr lang="ru-RU" sz="13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Перечисленные условия должны способствовать получению образования определенного уровня и направленности, а также социальному развитию обучающихся с ОВЗ, в том числе через организацию системы инклюзивного образования. </a:t>
            </a:r>
            <a:endParaRPr lang="ru-RU" sz="1300" dirty="0">
              <a:solidFill>
                <a:prstClr val="black"/>
              </a:solidFill>
              <a:latin typeface="Calibri"/>
              <a:ea typeface="Times New Roman"/>
              <a:cs typeface="Times New Roman"/>
            </a:endParaRPr>
          </a:p>
          <a:p>
            <a:pPr lvl="0" indent="449580" algn="just"/>
            <a:r>
              <a:rPr lang="ru-RU" sz="1300" b="1" dirty="0" smtClean="0">
                <a:solidFill>
                  <a:srgbClr val="008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500" dirty="0" smtClean="0">
              <a:solidFill>
                <a:prstClr val="black"/>
              </a:solidFill>
              <a:latin typeface="Calibri"/>
              <a:ea typeface="Times New Roman"/>
              <a:cs typeface="Times New Roman"/>
            </a:endParaRPr>
          </a:p>
          <a:p>
            <a:pPr lvl="0" indent="449580" algn="just"/>
            <a:r>
              <a:rPr lang="ru-RU" sz="1300" b="1" u="sng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Основные </a:t>
            </a:r>
            <a:r>
              <a:rPr lang="ru-RU" sz="1300" b="1" u="sng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направления деятельности ТПМПК: </a:t>
            </a:r>
            <a:endParaRPr lang="ru-RU" sz="1300" dirty="0">
              <a:solidFill>
                <a:schemeClr val="accent1">
                  <a:lumMod val="75000"/>
                </a:schemeClr>
              </a:solidFill>
              <a:latin typeface="Calibri"/>
              <a:ea typeface="Times New Roman"/>
              <a:cs typeface="Times New Roman"/>
            </a:endParaRPr>
          </a:p>
          <a:p>
            <a:pPr lvl="0" indent="449580" algn="just"/>
            <a:r>
              <a:rPr lang="ru-RU" sz="13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1). Проведение обследования детей в возрасте от 0 до 18 лет в целях своевременного выявления особенностей в физическом и (или) психическом развитии и (или) отклонений в поведении детей;  </a:t>
            </a:r>
            <a:endParaRPr lang="ru-RU" sz="1300" dirty="0">
              <a:solidFill>
                <a:prstClr val="black"/>
              </a:solidFill>
              <a:latin typeface="Calibri"/>
              <a:ea typeface="Times New Roman"/>
              <a:cs typeface="Times New Roman"/>
            </a:endParaRPr>
          </a:p>
          <a:p>
            <a:pPr lvl="0" indent="449580" algn="just"/>
            <a:r>
              <a:rPr lang="ru-RU" sz="13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2). Подготовка по результатам обследования рекомендаций по оказанию детям психолого-медико-педагогической помощи и организации их обучения и воспитания, подтверждение, уточнение или изменение ранее данных комиссией рекомендаций;  </a:t>
            </a:r>
            <a:endParaRPr lang="ru-RU" sz="1300" dirty="0">
              <a:solidFill>
                <a:prstClr val="black"/>
              </a:solidFill>
              <a:latin typeface="Calibri"/>
              <a:ea typeface="Times New Roman"/>
              <a:cs typeface="Times New Roman"/>
            </a:endParaRPr>
          </a:p>
          <a:p>
            <a:pPr lvl="0" indent="449580" algn="just"/>
            <a:r>
              <a:rPr lang="ru-RU" sz="13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3). Оказание консультативной помощи родителям (законным представителям) детей, работникам образовательных организаций, организаций, осуществляющих социальное обслуживание, медицинских организаций, других организаций по вопросам воспитания, обучения и коррекции нарушений развития детей с ограниченными возможностями здоровья и (или) </a:t>
            </a:r>
            <a:r>
              <a:rPr lang="ru-RU" sz="13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девиантным</a:t>
            </a:r>
            <a:r>
              <a:rPr lang="ru-RU" sz="13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(общественно опасным) поведением;  </a:t>
            </a:r>
            <a:endParaRPr lang="ru-RU" sz="1300" dirty="0">
              <a:solidFill>
                <a:prstClr val="black"/>
              </a:solidFill>
              <a:latin typeface="Calibri"/>
              <a:ea typeface="Times New Roman"/>
              <a:cs typeface="Times New Roman"/>
            </a:endParaRPr>
          </a:p>
          <a:p>
            <a:pPr lvl="0" indent="449580" algn="just"/>
            <a:r>
              <a:rPr lang="ru-RU" sz="13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4). Оказание федеральным учреждениям медико-социальной экспертизы содействия в разработке индивидуальной программы реабилитации ребенка-инвалида;  </a:t>
            </a:r>
            <a:endParaRPr lang="ru-RU" sz="1300" dirty="0">
              <a:solidFill>
                <a:prstClr val="black"/>
              </a:solidFill>
              <a:latin typeface="Calibri"/>
              <a:ea typeface="Times New Roman"/>
              <a:cs typeface="Times New Roman"/>
            </a:endParaRPr>
          </a:p>
          <a:p>
            <a:pPr lvl="0" indent="449580" algn="just"/>
            <a:r>
              <a:rPr lang="ru-RU" sz="13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5). Осуществление учета данных о детях с ограниченными возможностями здоровья и (или) </a:t>
            </a:r>
            <a:r>
              <a:rPr lang="ru-RU" sz="13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девиантным</a:t>
            </a:r>
            <a:r>
              <a:rPr lang="ru-RU" sz="13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(общественно опасным) поведением, проживающих на территории деятельности комиссии;  </a:t>
            </a:r>
            <a:endParaRPr lang="ru-RU" sz="1300" dirty="0">
              <a:solidFill>
                <a:prstClr val="black"/>
              </a:solidFill>
              <a:latin typeface="Calibri"/>
              <a:ea typeface="Times New Roman"/>
              <a:cs typeface="Times New Roman"/>
            </a:endParaRPr>
          </a:p>
          <a:p>
            <a:pPr lvl="0" indent="449580" algn="just"/>
            <a:r>
              <a:rPr lang="ru-RU" sz="13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6). Участие в организации информационно-просветительской работы с населением в области предупреждения и коррекции недостатков в физическом и (или) психическом развитии и (или) отклонений в поведении детей. </a:t>
            </a:r>
            <a:endParaRPr lang="ru-RU" sz="1300" dirty="0">
              <a:solidFill>
                <a:prstClr val="black"/>
              </a:solidFill>
              <a:latin typeface="Calibri"/>
              <a:ea typeface="Times New Roman"/>
              <a:cs typeface="Times New Roman"/>
            </a:endParaRPr>
          </a:p>
          <a:p>
            <a:pPr lvl="0" indent="449580" algn="just"/>
            <a:r>
              <a:rPr lang="ru-RU" sz="1300" b="1" dirty="0">
                <a:solidFill>
                  <a:srgbClr val="008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1300" dirty="0">
              <a:solidFill>
                <a:prstClr val="black"/>
              </a:solidFill>
              <a:latin typeface="Calibri"/>
              <a:ea typeface="Times New Roman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9753" y="260648"/>
            <a:ext cx="6502487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580" algn="just"/>
            <a:r>
              <a:rPr lang="ru-RU" sz="13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3</a:t>
            </a:r>
            <a:r>
              <a:rPr lang="ru-RU" sz="13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). Использование специальных технических средств обучения коллективного и индивидуального пользования.  </a:t>
            </a:r>
            <a:endParaRPr lang="ru-RU" sz="1300" dirty="0">
              <a:solidFill>
                <a:prstClr val="black"/>
              </a:solidFill>
              <a:latin typeface="Calibri"/>
              <a:ea typeface="Times New Roman"/>
              <a:cs typeface="Times New Roman"/>
            </a:endParaRPr>
          </a:p>
          <a:p>
            <a:pPr lvl="0" indent="449580" algn="just"/>
            <a:r>
              <a:rPr lang="ru-RU" sz="13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4). Возможность предоставления услуг ассистента (помощника), оказывающего обучающимся необходимую техническую помощь. </a:t>
            </a:r>
            <a:endParaRPr lang="ru-RU" sz="1200" dirty="0">
              <a:latin typeface="Calibri"/>
              <a:ea typeface="Times New Roman"/>
              <a:cs typeface="Times New Roman"/>
            </a:endParaRPr>
          </a:p>
          <a:p>
            <a:pPr lvl="0" indent="449580" algn="just"/>
            <a:r>
              <a:rPr lang="ru-RU" sz="13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5</a:t>
            </a:r>
            <a:r>
              <a:rPr lang="ru-RU" sz="13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). Возможность предоставления услуг </a:t>
            </a:r>
            <a:r>
              <a:rPr lang="ru-RU" sz="13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тьютора</a:t>
            </a:r>
            <a:r>
              <a:rPr lang="ru-RU" sz="13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 </a:t>
            </a:r>
            <a:endParaRPr lang="ru-RU" sz="1300" dirty="0">
              <a:solidFill>
                <a:prstClr val="black"/>
              </a:solidFill>
              <a:latin typeface="Calibri"/>
              <a:ea typeface="Times New Roman"/>
              <a:cs typeface="Times New Roman"/>
            </a:endParaRPr>
          </a:p>
          <a:p>
            <a:pPr lvl="0" indent="449580" algn="just"/>
            <a:r>
              <a:rPr lang="ru-RU" sz="13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6). Потребность в организации групповых и индивидуальных коррекционных занятий.  </a:t>
            </a:r>
            <a:endParaRPr lang="ru-RU" sz="1300" dirty="0">
              <a:solidFill>
                <a:prstClr val="black"/>
              </a:solidFill>
              <a:latin typeface="Calibri"/>
              <a:ea typeface="Times New Roman"/>
              <a:cs typeface="Times New Roman"/>
            </a:endParaRPr>
          </a:p>
          <a:p>
            <a:pPr lvl="0" indent="449580" algn="just"/>
            <a:r>
              <a:rPr lang="ru-RU" sz="13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7). Потребность в организации </a:t>
            </a:r>
            <a:r>
              <a:rPr lang="ru-RU" sz="13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безбарьерной</a:t>
            </a:r>
            <a:r>
              <a:rPr lang="ru-RU" sz="13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среды для маломобильных групп.  </a:t>
            </a:r>
            <a:endParaRPr lang="ru-RU" sz="1300" dirty="0">
              <a:solidFill>
                <a:prstClr val="black"/>
              </a:solidFill>
              <a:latin typeface="Calibri"/>
              <a:ea typeface="Times New Roman"/>
              <a:cs typeface="Times New Roman"/>
            </a:endParaRPr>
          </a:p>
          <a:p>
            <a:pPr lvl="0" indent="449580" algn="just"/>
            <a:r>
              <a:rPr lang="ru-RU" sz="13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8). Другие условия, без которых невозможно или затруднено освоение образовательных программ обучающимися с ОВЗ. </a:t>
            </a:r>
            <a:endParaRPr lang="ru-RU" sz="1300" dirty="0">
              <a:solidFill>
                <a:prstClr val="black"/>
              </a:solidFill>
              <a:latin typeface="Calibri"/>
              <a:ea typeface="Times New Roman"/>
              <a:cs typeface="Times New Roman"/>
            </a:endParaRPr>
          </a:p>
          <a:p>
            <a:pPr lvl="0" indent="449580" algn="just"/>
            <a:endParaRPr lang="ru-RU" sz="500" dirty="0">
              <a:solidFill>
                <a:prstClr val="black"/>
              </a:solidFill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2687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46</TotalTime>
  <Words>125</Words>
  <Application>Microsoft Office PowerPoint</Application>
  <PresentationFormat>Экран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ДОШКОЛЬНОЕ ОБРАЗОВАНИЕ ДОСТУПНОСТЬ И КАЧЕСТВО</dc:title>
  <dc:creator>Чернова Елена Ивановна</dc:creator>
  <cp:lastModifiedBy>Чернова Елена Ивановна</cp:lastModifiedBy>
  <cp:revision>7</cp:revision>
  <dcterms:created xsi:type="dcterms:W3CDTF">2016-08-16T17:11:17Z</dcterms:created>
  <dcterms:modified xsi:type="dcterms:W3CDTF">2017-09-06T10:01:54Z</dcterms:modified>
</cp:coreProperties>
</file>