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292" r:id="rId2"/>
    <p:sldId id="257" r:id="rId3"/>
    <p:sldId id="260" r:id="rId4"/>
    <p:sldId id="277" r:id="rId5"/>
    <p:sldId id="278" r:id="rId6"/>
    <p:sldId id="309" r:id="rId7"/>
    <p:sldId id="308" r:id="rId8"/>
    <p:sldId id="306" r:id="rId9"/>
    <p:sldId id="283" r:id="rId10"/>
    <p:sldId id="279" r:id="rId11"/>
    <p:sldId id="286" r:id="rId12"/>
    <p:sldId id="290" r:id="rId13"/>
    <p:sldId id="293" r:id="rId14"/>
    <p:sldId id="294" r:id="rId15"/>
    <p:sldId id="297" r:id="rId16"/>
    <p:sldId id="310" r:id="rId17"/>
    <p:sldId id="284" r:id="rId18"/>
    <p:sldId id="285" r:id="rId19"/>
    <p:sldId id="298" r:id="rId20"/>
    <p:sldId id="305" r:id="rId21"/>
    <p:sldId id="291" r:id="rId22"/>
    <p:sldId id="304" r:id="rId23"/>
    <p:sldId id="311" r:id="rId24"/>
    <p:sldId id="299" r:id="rId25"/>
    <p:sldId id="280" r:id="rId26"/>
  </p:sldIdLst>
  <p:sldSz cx="9144000" cy="6858000" type="screen4x3"/>
  <p:notesSz cx="6888163" cy="10018713"/>
  <p:custDataLst>
    <p:tags r:id="rId29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273" autoAdjust="0"/>
  </p:normalViewPr>
  <p:slideViewPr>
    <p:cSldViewPr>
      <p:cViewPr varScale="1">
        <p:scale>
          <a:sx n="108" d="100"/>
          <a:sy n="108" d="100"/>
        </p:scale>
        <p:origin x="1704" y="13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%20(3)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%20(3)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ownloads\&#1056;&#1077;&#1079;&#1091;&#1083;&#1100;&#1090;&#1072;&#1090;&#1099;%20&#1045;&#1043;&#1069;%202021.xlsx" TargetMode="External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2021-22\&#1042;&#1099;&#1087;&#1091;&#1089;&#1082;&#1085;&#1080;&#1082;&#1080;%20&#1090;&#1088;&#1091;&#1076;&#1086;&#1091;&#1089;&#1090;&#1088;&#1086;&#1081;&#1089;&#1090;&#1074;&#1086;%202021.xls" TargetMode="External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%20(3).xlsx" TargetMode="External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ser\Desktop\&#1051;&#1080;&#1089;&#1090;%20Microsoft%20Excel%20(3).xlsx" TargetMode="External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 склонности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  <a:endParaRPr lang="ru-RU" sz="2400" b="1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 sz="2400">
                <a:solidFill>
                  <a:schemeClr val="tx2">
                    <a:lumMod val="75000"/>
                  </a:schemeClr>
                </a:solidFill>
              </a:defRPr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9-х классов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9.1770716160479951E-2"/>
          <c:y val="2.5252525252525255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2">
                  <a:lumMod val="7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Лист1!$F$55:$J$55</c:f>
              <c:strCache>
                <c:ptCount val="5"/>
                <c:pt idx="0">
                  <c:v>Физико-математические</c:v>
                </c:pt>
                <c:pt idx="1">
                  <c:v>Гуманитарные </c:v>
                </c:pt>
                <c:pt idx="2">
                  <c:v>Химико-биологические</c:v>
                </c:pt>
                <c:pt idx="3">
                  <c:v>Спортивные </c:v>
                </c:pt>
                <c:pt idx="4">
                  <c:v>Еще не определились </c:v>
                </c:pt>
              </c:strCache>
            </c:strRef>
          </c:cat>
          <c:val>
            <c:numRef>
              <c:f>Лист1!$F$56:$J$56</c:f>
              <c:numCache>
                <c:formatCode>General</c:formatCode>
                <c:ptCount val="5"/>
                <c:pt idx="0">
                  <c:v>32</c:v>
                </c:pt>
                <c:pt idx="1">
                  <c:v>35</c:v>
                </c:pt>
                <c:pt idx="2">
                  <c:v>4</c:v>
                </c:pt>
                <c:pt idx="3">
                  <c:v>9</c:v>
                </c:pt>
                <c:pt idx="4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5ED-46C5-B67C-9ECC924B86A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59880576"/>
        <c:axId val="59882112"/>
      </c:barChart>
      <c:catAx>
        <c:axId val="598805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82112"/>
        <c:crosses val="autoZero"/>
        <c:auto val="1"/>
        <c:lblAlgn val="ctr"/>
        <c:lblOffset val="100"/>
        <c:noMultiLvlLbl val="0"/>
      </c:catAx>
      <c:valAx>
        <c:axId val="598821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8057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Интересы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и</a:t>
            </a:r>
            <a:r>
              <a:rPr lang="ru-RU" sz="2400" b="1" baseline="0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склонности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учащихся</a:t>
            </a:r>
          </a:p>
          <a:p>
            <a:pPr>
              <a:defRPr/>
            </a:pP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8-х классов</a:t>
            </a:r>
            <a:endParaRPr lang="ru-RU" sz="2400" dirty="0">
              <a:solidFill>
                <a:schemeClr val="tx2">
                  <a:lumMod val="75000"/>
                </a:schemeClr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>
        <c:manualLayout>
          <c:xMode val="edge"/>
          <c:yMode val="edge"/>
          <c:x val="0.20175826771653543"/>
          <c:y val="7.462686567164179E-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Лист1!$F$46:$J$46</c:f>
              <c:strCache>
                <c:ptCount val="5"/>
                <c:pt idx="0">
                  <c:v>Физико-математические</c:v>
                </c:pt>
                <c:pt idx="1">
                  <c:v>Гуманитарные </c:v>
                </c:pt>
                <c:pt idx="2">
                  <c:v>Химико-биологические</c:v>
                </c:pt>
                <c:pt idx="3">
                  <c:v>Спортивные </c:v>
                </c:pt>
                <c:pt idx="4">
                  <c:v>Еще не определились </c:v>
                </c:pt>
              </c:strCache>
            </c:strRef>
          </c:cat>
          <c:val>
            <c:numRef>
              <c:f>Лист1!$F$47:$J$47</c:f>
              <c:numCache>
                <c:formatCode>General</c:formatCode>
                <c:ptCount val="5"/>
                <c:pt idx="0">
                  <c:v>24</c:v>
                </c:pt>
                <c:pt idx="1">
                  <c:v>32</c:v>
                </c:pt>
                <c:pt idx="2">
                  <c:v>4</c:v>
                </c:pt>
                <c:pt idx="3">
                  <c:v>15</c:v>
                </c:pt>
                <c:pt idx="4">
                  <c:v>13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E01-49E3-875E-587E3336EAD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353984"/>
        <c:axId val="59867520"/>
      </c:barChart>
      <c:catAx>
        <c:axId val="2335398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59867520"/>
        <c:crosses val="autoZero"/>
        <c:auto val="1"/>
        <c:lblAlgn val="ctr"/>
        <c:lblOffset val="100"/>
        <c:noMultiLvlLbl val="0"/>
      </c:catAx>
      <c:valAx>
        <c:axId val="5986752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5398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2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Выбор направлений индивидуального </a:t>
            </a:r>
            <a:r>
              <a:rPr lang="ru-RU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 </a:t>
            </a:r>
          </a:p>
        </c:rich>
      </c:tx>
      <c:layout>
        <c:manualLayout>
          <c:xMode val="edge"/>
          <c:yMode val="edge"/>
          <c:x val="0.23074404761904763"/>
          <c:y val="0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1934568784962487E-2"/>
          <c:y val="9.47972972972973E-2"/>
          <c:w val="0.9411294042790106"/>
          <c:h val="0.86421561325104634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Лист1!$F$10:$H$10</c:f>
              <c:strCache>
                <c:ptCount val="3"/>
                <c:pt idx="0">
                  <c:v>Технологический профиль</c:v>
                </c:pt>
                <c:pt idx="1">
                  <c:v> Социально-экономический профиль</c:v>
                </c:pt>
                <c:pt idx="2">
                  <c:v>Другое </c:v>
                </c:pt>
              </c:strCache>
            </c:strRef>
          </c:cat>
          <c:val>
            <c:numRef>
              <c:f>Лист1!$F$11:$H$11</c:f>
              <c:numCache>
                <c:formatCode>General</c:formatCode>
                <c:ptCount val="3"/>
                <c:pt idx="0">
                  <c:v>43</c:v>
                </c:pt>
                <c:pt idx="1">
                  <c:v>52</c:v>
                </c:pt>
                <c:pt idx="2">
                  <c:v>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4B86-4C68-9CB7-EAADF7F1345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93431528"/>
        <c:axId val="293432840"/>
      </c:barChart>
      <c:catAx>
        <c:axId val="2934315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432840"/>
        <c:crosses val="autoZero"/>
        <c:auto val="1"/>
        <c:lblAlgn val="ctr"/>
        <c:lblOffset val="100"/>
        <c:noMultiLvlLbl val="0"/>
      </c:catAx>
      <c:valAx>
        <c:axId val="293432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93431528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600" b="1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dirty="0">
                <a:solidFill>
                  <a:schemeClr val="tx1"/>
                </a:solidFill>
              </a:rPr>
              <a:t>Сравнительные данные результатов государственной итоговой аттестации обучающихся 11-х классов в форме ЕГЭ</a:t>
            </a:r>
          </a:p>
        </c:rich>
      </c:tx>
      <c:layout>
        <c:manualLayout>
          <c:xMode val="edge"/>
          <c:yMode val="edge"/>
          <c:x val="0.11377447637011763"/>
          <c:y val="1.4013187375968248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1" i="0" u="none" strike="noStrike" kern="1200" cap="all" spc="120" normalizeH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"/>
          <c:y val="8.3322627434728569E-2"/>
          <c:w val="0.96052126374226365"/>
          <c:h val="0.68785778422434041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'[Результаты ЕГЭ 2021.xlsx]Лист1'!$B$42</c:f>
              <c:strCache>
                <c:ptCount val="1"/>
                <c:pt idx="0">
                  <c:v>2019-2020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'[Результаты ЕГЭ 2021.xlsx]Лист1'!$C$41:$M$41</c:f>
              <c:strCache>
                <c:ptCount val="11"/>
                <c:pt idx="0">
                  <c:v>МАТ(П)</c:v>
                </c:pt>
                <c:pt idx="1">
                  <c:v>ФИЗ</c:v>
                </c:pt>
                <c:pt idx="2">
                  <c:v>ХИМ</c:v>
                </c:pt>
                <c:pt idx="3">
                  <c:v>информатика</c:v>
                </c:pt>
                <c:pt idx="4">
                  <c:v>БИО</c:v>
                </c:pt>
                <c:pt idx="5">
                  <c:v>ИСТ</c:v>
                </c:pt>
                <c:pt idx="6">
                  <c:v>АНГ</c:v>
                </c:pt>
                <c:pt idx="7">
                  <c:v>ОБЩ</c:v>
                </c:pt>
                <c:pt idx="8">
                  <c:v>ЛИТ</c:v>
                </c:pt>
                <c:pt idx="9">
                  <c:v>русский</c:v>
                </c:pt>
                <c:pt idx="10">
                  <c:v>география </c:v>
                </c:pt>
              </c:strCache>
            </c:strRef>
          </c:cat>
          <c:val>
            <c:numRef>
              <c:f>'[Результаты ЕГЭ 2021.xlsx]Лист1'!$C$42:$M$42</c:f>
              <c:numCache>
                <c:formatCode>General</c:formatCode>
                <c:ptCount val="11"/>
                <c:pt idx="0">
                  <c:v>64</c:v>
                </c:pt>
                <c:pt idx="1">
                  <c:v>64</c:v>
                </c:pt>
                <c:pt idx="2">
                  <c:v>61</c:v>
                </c:pt>
                <c:pt idx="3">
                  <c:v>67</c:v>
                </c:pt>
                <c:pt idx="4">
                  <c:v>60</c:v>
                </c:pt>
                <c:pt idx="5">
                  <c:v>75</c:v>
                </c:pt>
                <c:pt idx="6">
                  <c:v>64</c:v>
                </c:pt>
                <c:pt idx="7">
                  <c:v>69</c:v>
                </c:pt>
                <c:pt idx="8">
                  <c:v>61.5</c:v>
                </c:pt>
                <c:pt idx="9">
                  <c:v>80</c:v>
                </c:pt>
                <c:pt idx="10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81D-4C42-8CA2-FBB9592245B1}"/>
            </c:ext>
          </c:extLst>
        </c:ser>
        <c:ser>
          <c:idx val="1"/>
          <c:order val="1"/>
          <c:tx>
            <c:strRef>
              <c:f>'[Результаты ЕГЭ 2021.xlsx]Лист1'!$B$43</c:f>
              <c:strCache>
                <c:ptCount val="1"/>
                <c:pt idx="0">
                  <c:v>2020-2021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800" b="0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</a:ln>
                    <a:effectLst/>
                  </c:spPr>
                </c15:leaderLines>
              </c:ext>
            </c:extLst>
          </c:dLbls>
          <c:cat>
            <c:strRef>
              <c:f>'[Результаты ЕГЭ 2021.xlsx]Лист1'!$C$41:$M$41</c:f>
              <c:strCache>
                <c:ptCount val="11"/>
                <c:pt idx="0">
                  <c:v>МАТ(П)</c:v>
                </c:pt>
                <c:pt idx="1">
                  <c:v>ФИЗ</c:v>
                </c:pt>
                <c:pt idx="2">
                  <c:v>ХИМ</c:v>
                </c:pt>
                <c:pt idx="3">
                  <c:v>информатика</c:v>
                </c:pt>
                <c:pt idx="4">
                  <c:v>БИО</c:v>
                </c:pt>
                <c:pt idx="5">
                  <c:v>ИСТ</c:v>
                </c:pt>
                <c:pt idx="6">
                  <c:v>АНГ</c:v>
                </c:pt>
                <c:pt idx="7">
                  <c:v>ОБЩ</c:v>
                </c:pt>
                <c:pt idx="8">
                  <c:v>ЛИТ</c:v>
                </c:pt>
                <c:pt idx="9">
                  <c:v>русский</c:v>
                </c:pt>
                <c:pt idx="10">
                  <c:v>география </c:v>
                </c:pt>
              </c:strCache>
            </c:strRef>
          </c:cat>
          <c:val>
            <c:numRef>
              <c:f>'[Результаты ЕГЭ 2021.xlsx]Лист1'!$C$43:$M$43</c:f>
              <c:numCache>
                <c:formatCode>General</c:formatCode>
                <c:ptCount val="11"/>
                <c:pt idx="0">
                  <c:v>57</c:v>
                </c:pt>
                <c:pt idx="1">
                  <c:v>67</c:v>
                </c:pt>
                <c:pt idx="2">
                  <c:v>74</c:v>
                </c:pt>
                <c:pt idx="3">
                  <c:v>62</c:v>
                </c:pt>
                <c:pt idx="4">
                  <c:v>72</c:v>
                </c:pt>
                <c:pt idx="5">
                  <c:v>79</c:v>
                </c:pt>
                <c:pt idx="6">
                  <c:v>70</c:v>
                </c:pt>
                <c:pt idx="7">
                  <c:v>73</c:v>
                </c:pt>
                <c:pt idx="8">
                  <c:v>0</c:v>
                </c:pt>
                <c:pt idx="9">
                  <c:v>76</c:v>
                </c:pt>
                <c:pt idx="10">
                  <c:v>87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581D-4C42-8CA2-FBB9592245B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444"/>
        <c:overlap val="-90"/>
        <c:axId val="27436928"/>
        <c:axId val="27481600"/>
      </c:barChart>
      <c:catAx>
        <c:axId val="2743692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800" b="0" i="0" u="none" strike="noStrike" kern="1200" cap="all" spc="120" normalizeH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7481600"/>
        <c:crosses val="autoZero"/>
        <c:auto val="1"/>
        <c:lblAlgn val="ctr"/>
        <c:lblOffset val="100"/>
        <c:noMultiLvlLbl val="0"/>
      </c:catAx>
      <c:valAx>
        <c:axId val="2748160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274369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Занятость выпускников 11 класса 2021 года </a:t>
            </a: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3.2260431731747814E-2"/>
          <c:y val="9.5115740740740751E-2"/>
          <c:w val="0.94052868391451072"/>
          <c:h val="0.83501567512394281"/>
        </c:manualLayout>
      </c:layout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'11 классы'!$C$14:$F$14</c:f>
              <c:strCache>
                <c:ptCount val="4"/>
                <c:pt idx="0">
                  <c:v>всего</c:v>
                </c:pt>
                <c:pt idx="1">
                  <c:v>в высших учебных заведениях</c:v>
                </c:pt>
                <c:pt idx="2">
                  <c:v>в образовательных учреждениях СПО</c:v>
                </c:pt>
                <c:pt idx="3">
                  <c:v>в иных формах (курсы, самообразование)</c:v>
                </c:pt>
              </c:strCache>
            </c:strRef>
          </c:cat>
          <c:val>
            <c:numRef>
              <c:f>'11 классы'!$C$15:$F$15</c:f>
              <c:numCache>
                <c:formatCode>General</c:formatCode>
                <c:ptCount val="4"/>
                <c:pt idx="0">
                  <c:v>29</c:v>
                </c:pt>
                <c:pt idx="1">
                  <c:v>22</c:v>
                </c:pt>
                <c:pt idx="2">
                  <c:v>2</c:v>
                </c:pt>
                <c:pt idx="3">
                  <c:v>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E91-4C9E-90AD-B953629B88D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02304"/>
        <c:axId val="23603840"/>
      </c:barChart>
      <c:catAx>
        <c:axId val="2360230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03840"/>
        <c:crosses val="autoZero"/>
        <c:auto val="1"/>
        <c:lblAlgn val="ctr"/>
        <c:lblOffset val="100"/>
        <c:noMultiLvlLbl val="0"/>
      </c:catAx>
      <c:valAx>
        <c:axId val="236038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02304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 обучения </a:t>
            </a:r>
            <a:r>
              <a:rPr lang="ru-RU" sz="36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выпускников 2020-2021 года </a:t>
            </a:r>
            <a:endParaRPr lang="ru-RU" sz="36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Лист1!$F$33:$H$33</c:f>
              <c:strCache>
                <c:ptCount val="3"/>
                <c:pt idx="0">
                  <c:v>Технологический профиль</c:v>
                </c:pt>
                <c:pt idx="1">
                  <c:v> Социально-экономический профиль</c:v>
                </c:pt>
                <c:pt idx="2">
                  <c:v>Другое </c:v>
                </c:pt>
              </c:strCache>
            </c:strRef>
          </c:cat>
          <c:val>
            <c:numRef>
              <c:f>Лист1!$F$34:$H$34</c:f>
              <c:numCache>
                <c:formatCode>General</c:formatCode>
                <c:ptCount val="3"/>
                <c:pt idx="0">
                  <c:v>12</c:v>
                </c:pt>
                <c:pt idx="1">
                  <c:v>9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BFA-4957-BF2D-14DB8F98A2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628800"/>
        <c:axId val="23634688"/>
      </c:barChart>
      <c:catAx>
        <c:axId val="2362880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34688"/>
        <c:crosses val="autoZero"/>
        <c:auto val="1"/>
        <c:lblAlgn val="ctr"/>
        <c:lblOffset val="100"/>
        <c:noMultiLvlLbl val="0"/>
      </c:catAx>
      <c:valAx>
        <c:axId val="236346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628800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800" b="1" dirty="0"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Удовлетворенность  родителей  качеством 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defRPr/>
            </a:pPr>
            <a:r>
              <a:rPr lang="ru-RU" sz="2800" b="1" dirty="0">
                <a:solidFill>
                  <a:schemeClr val="tx1"/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 образования</a:t>
            </a:r>
            <a:endParaRPr lang="ru-RU" sz="2800" dirty="0"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Лист1!$F$79:$J$79</c:f>
              <c:strCache>
                <c:ptCount val="5"/>
                <c:pt idx="0">
                  <c:v>Всего опрошено </c:v>
                </c:pt>
                <c:pt idx="1">
                  <c:v>Да, удовлетворены</c:v>
                </c:pt>
                <c:pt idx="2">
                  <c:v>Скорее да, чем нет</c:v>
                </c:pt>
                <c:pt idx="3">
                  <c:v>Нет, не удовлетворены</c:v>
                </c:pt>
                <c:pt idx="4">
                  <c:v>Скорее нет, чем да</c:v>
                </c:pt>
              </c:strCache>
            </c:strRef>
          </c:cat>
          <c:val>
            <c:numRef>
              <c:f>Лист1!$F$80:$J$80</c:f>
              <c:numCache>
                <c:formatCode>General</c:formatCode>
                <c:ptCount val="5"/>
                <c:pt idx="0">
                  <c:v>28</c:v>
                </c:pt>
                <c:pt idx="1">
                  <c:v>22</c:v>
                </c:pt>
                <c:pt idx="2">
                  <c:v>4</c:v>
                </c:pt>
                <c:pt idx="3">
                  <c:v>1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3A5-4AA4-824A-5B1F922D105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23288832"/>
        <c:axId val="23315200"/>
      </c:barChart>
      <c:catAx>
        <c:axId val="2328883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315200"/>
        <c:crosses val="autoZero"/>
        <c:auto val="1"/>
        <c:lblAlgn val="ctr"/>
        <c:lblOffset val="100"/>
        <c:noMultiLvlLbl val="0"/>
      </c:catAx>
      <c:valAx>
        <c:axId val="2331520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2328883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0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 cap="all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800" kern="1200" cap="all" spc="120" normalizeH="0" baseline="0"/>
  </cs:categoryAxis>
  <cs:chartArea mods="allowNoFillOverride allowNoLineOverride">
    <cs:lnRef idx="0"/>
    <cs:fillRef idx="0"/>
    <cs:effectRef idx="0"/>
    <cs:fontRef idx="minor">
      <a:schemeClr val="dk1"/>
    </cs:fontRef>
    <cs:spPr>
      <a:solidFill>
        <a:schemeClr val="lt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50000"/>
        <a:lumOff val="50000"/>
      </a:schemeClr>
    </cs:fontRef>
    <cs:defRPr sz="800" b="0" i="0" u="none" strike="noStrike" kern="1200" baseline="0"/>
    <cs:bodyPr rot="-5400000" spcFirstLastPara="1" vertOverflow="clip" horzOverflow="clip" vert="horz" wrap="square" lIns="38100" tIns="19050" rIns="38100" bIns="19050" anchor="ctr" anchorCtr="1">
      <a:spAutoFit/>
    </cs:bodyPr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222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ln w="9525">
        <a:solidFill>
          <a:schemeClr val="phClr"/>
        </a:solidFill>
        <a:round/>
      </a:ln>
    </cs:spPr>
  </cs:dataPointMarker>
  <cs:dataPointMarkerLayout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ln w="9525">
        <a:solidFill>
          <a:schemeClr val="tx1">
            <a:lumMod val="15000"/>
            <a:lumOff val="85000"/>
          </a:schemeClr>
        </a:solidFill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75000"/>
          <a:lumOff val="25000"/>
        </a:schemeClr>
      </a:solidFill>
      <a:ln w="9525">
        <a:solidFill>
          <a:schemeClr val="tx1">
            <a:lumMod val="15000"/>
            <a:lumOff val="8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solidFill>
          <a:schemeClr val="tx1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50000"/>
            <a:lumOff val="50000"/>
          </a:schemeClr>
        </a:solidFill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dk1"/>
    </cs:fontRef>
  </cs:plotArea>
  <cs:plotArea3D mods="allowNoFillOverride allowNoLineOverride"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cap="all" spc="120" normalizeH="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8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dk1">
            <a:lumMod val="15000"/>
            <a:lumOff val="8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dk1"/>
    </cs:fontRef>
  </cs:wall>
</cs:chartStyle>
</file>

<file path=ppt/charts/style5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325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902097" y="1"/>
            <a:ext cx="2984871" cy="50325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553EDAF7-EE10-4D05-BA2D-C93FE601734E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515460"/>
            <a:ext cx="2984871" cy="5032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902097" y="9515460"/>
            <a:ext cx="2984871" cy="5032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FEA29803-3825-4DC9-A996-E80F968767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4927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84871" cy="50325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902097" y="1"/>
            <a:ext cx="2984871" cy="503255"/>
          </a:xfrm>
          <a:prstGeom prst="rect">
            <a:avLst/>
          </a:prstGeom>
        </p:spPr>
        <p:txBody>
          <a:bodyPr vert="horz" lIns="96606" tIns="48303" rIns="96606" bIns="48303" rtlCol="0"/>
          <a:lstStyle>
            <a:lvl1pPr algn="r">
              <a:defRPr sz="1300"/>
            </a:lvl1pPr>
          </a:lstStyle>
          <a:p>
            <a:fld id="{6FF8DFB1-FD8B-457C-A4D4-D7064B53D048}" type="datetimeFigureOut">
              <a:rPr lang="ru-RU" smtClean="0"/>
              <a:t>15.03.2022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90625" y="1252538"/>
            <a:ext cx="4506913" cy="33813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06" tIns="48303" rIns="96606" bIns="48303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8817" y="4821508"/>
            <a:ext cx="5510530" cy="3944867"/>
          </a:xfrm>
          <a:prstGeom prst="rect">
            <a:avLst/>
          </a:prstGeom>
        </p:spPr>
        <p:txBody>
          <a:bodyPr vert="horz" lIns="96606" tIns="48303" rIns="96606" bIns="48303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515460"/>
            <a:ext cx="2984871" cy="5032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l">
              <a:defRPr sz="13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902097" y="9515460"/>
            <a:ext cx="2984871" cy="503254"/>
          </a:xfrm>
          <a:prstGeom prst="rect">
            <a:avLst/>
          </a:prstGeom>
        </p:spPr>
        <p:txBody>
          <a:bodyPr vert="horz" lIns="96606" tIns="48303" rIns="96606" bIns="48303" rtlCol="0" anchor="b"/>
          <a:lstStyle>
            <a:lvl1pPr algn="r">
              <a:defRPr sz="1300"/>
            </a:lvl1pPr>
          </a:lstStyle>
          <a:p>
            <a:fld id="{96994C3C-9301-47D5-8FCD-BE5F58B1A1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13015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535940" y="1523961"/>
            <a:ext cx="3419475" cy="37826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27828" y="1610309"/>
            <a:ext cx="3717290" cy="3867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0" y="213359"/>
            <a:ext cx="9073896" cy="5804916"/>
          </a:xfrm>
          <a:prstGeom prst="rect">
            <a:avLst/>
          </a:prstGeom>
        </p:spPr>
      </p:pic>
      <p:sp>
        <p:nvSpPr>
          <p:cNvPr id="18" name="bg object 18"/>
          <p:cNvSpPr/>
          <p:nvPr/>
        </p:nvSpPr>
        <p:spPr>
          <a:xfrm>
            <a:off x="728472" y="5373624"/>
            <a:ext cx="937260" cy="288290"/>
          </a:xfrm>
          <a:custGeom>
            <a:avLst/>
            <a:gdLst/>
            <a:ahLst/>
            <a:cxnLst/>
            <a:rect l="l" t="t" r="r" b="b"/>
            <a:pathLst>
              <a:path w="937260" h="288289">
                <a:moveTo>
                  <a:pt x="937260" y="0"/>
                </a:moveTo>
                <a:lnTo>
                  <a:pt x="0" y="0"/>
                </a:lnTo>
                <a:lnTo>
                  <a:pt x="0" y="288035"/>
                </a:lnTo>
                <a:lnTo>
                  <a:pt x="937260" y="288035"/>
                </a:lnTo>
                <a:lnTo>
                  <a:pt x="937260" y="0"/>
                </a:lnTo>
                <a:close/>
              </a:path>
            </a:pathLst>
          </a:custGeom>
          <a:solidFill>
            <a:srgbClr val="A3DAF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" name="bg object 1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3377184" y="1930908"/>
            <a:ext cx="5766816" cy="1009650"/>
          </a:xfrm>
          <a:prstGeom prst="rect">
            <a:avLst/>
          </a:prstGeom>
        </p:spPr>
      </p:pic>
      <p:pic>
        <p:nvPicPr>
          <p:cNvPr id="20" name="bg object 2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3796284" y="2479548"/>
            <a:ext cx="1616202" cy="1009650"/>
          </a:xfrm>
          <a:prstGeom prst="rect">
            <a:avLst/>
          </a:prstGeom>
        </p:spPr>
      </p:pic>
      <p:pic>
        <p:nvPicPr>
          <p:cNvPr id="21" name="bg object 2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4814315" y="2479548"/>
            <a:ext cx="750570" cy="1009650"/>
          </a:xfrm>
          <a:prstGeom prst="rect">
            <a:avLst/>
          </a:prstGeom>
        </p:spPr>
      </p:pic>
      <p:pic>
        <p:nvPicPr>
          <p:cNvPr id="22" name="bg object 2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4966715" y="2479548"/>
            <a:ext cx="3935730" cy="1009650"/>
          </a:xfrm>
          <a:prstGeom prst="rect">
            <a:avLst/>
          </a:prstGeom>
        </p:spPr>
      </p:pic>
      <p:pic>
        <p:nvPicPr>
          <p:cNvPr id="23" name="bg object 2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5484876" y="3028187"/>
            <a:ext cx="1599437" cy="10096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843127" y="461899"/>
            <a:ext cx="7457744" cy="69659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58267" y="1866137"/>
            <a:ext cx="8341995" cy="173227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3/15/2022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iming>
    <p:tnLst>
      <p:par>
        <p:cTn id="1" dur="indefinite" restart="never" nodeType="tmRoot"/>
      </p:par>
    </p:tnLst>
  </p:timing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21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2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11" Type="http://schemas.openxmlformats.org/officeDocument/2006/relationships/image" Target="../media/image19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0.png"/><Relationship Id="rId3" Type="http://schemas.openxmlformats.org/officeDocument/2006/relationships/image" Target="../media/image75.png"/><Relationship Id="rId7" Type="http://schemas.openxmlformats.org/officeDocument/2006/relationships/image" Target="../media/image79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78.png"/><Relationship Id="rId5" Type="http://schemas.openxmlformats.org/officeDocument/2006/relationships/image" Target="../media/image77.png"/><Relationship Id="rId4" Type="http://schemas.openxmlformats.org/officeDocument/2006/relationships/image" Target="../media/image7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png"/><Relationship Id="rId3" Type="http://schemas.openxmlformats.org/officeDocument/2006/relationships/image" Target="../media/image23.png"/><Relationship Id="rId7" Type="http://schemas.openxmlformats.org/officeDocument/2006/relationships/image" Target="../media/image27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g"/><Relationship Id="rId5" Type="http://schemas.openxmlformats.org/officeDocument/2006/relationships/image" Target="../media/image25.jpg"/><Relationship Id="rId4" Type="http://schemas.openxmlformats.org/officeDocument/2006/relationships/image" Target="../media/image24.jpg"/><Relationship Id="rId9" Type="http://schemas.openxmlformats.org/officeDocument/2006/relationships/image" Target="../media/image29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13" Type="http://schemas.openxmlformats.org/officeDocument/2006/relationships/image" Target="../media/image44.png"/><Relationship Id="rId3" Type="http://schemas.openxmlformats.org/officeDocument/2006/relationships/image" Target="../media/image34.png"/><Relationship Id="rId7" Type="http://schemas.openxmlformats.org/officeDocument/2006/relationships/image" Target="../media/image38.png"/><Relationship Id="rId12" Type="http://schemas.openxmlformats.org/officeDocument/2006/relationships/image" Target="../media/image43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7.png"/><Relationship Id="rId11" Type="http://schemas.openxmlformats.org/officeDocument/2006/relationships/image" Target="../media/image42.png"/><Relationship Id="rId5" Type="http://schemas.openxmlformats.org/officeDocument/2006/relationships/image" Target="../media/image36.png"/><Relationship Id="rId15" Type="http://schemas.openxmlformats.org/officeDocument/2006/relationships/image" Target="../media/image46.png"/><Relationship Id="rId10" Type="http://schemas.openxmlformats.org/officeDocument/2006/relationships/image" Target="../media/image41.png"/><Relationship Id="rId4" Type="http://schemas.openxmlformats.org/officeDocument/2006/relationships/image" Target="../media/image35.png"/><Relationship Id="rId9" Type="http://schemas.openxmlformats.org/officeDocument/2006/relationships/image" Target="../media/image40.png"/><Relationship Id="rId14" Type="http://schemas.openxmlformats.org/officeDocument/2006/relationships/image" Target="../media/image4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3.png"/><Relationship Id="rId4" Type="http://schemas.openxmlformats.org/officeDocument/2006/relationships/image" Target="../media/image52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s://1.bp.blogspot.com/-NQNY5W6AnII/YOV8xsyIuOI/AAAAAAAAMec/kN8gnJh1lmkgFW9M9U9wjKZ_14TUjRIfACLcBGAsYHQ/s812/28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85" y="2634650"/>
            <a:ext cx="3859267" cy="422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310026" y="1295400"/>
            <a:ext cx="4081374" cy="4616648"/>
          </a:xfrm>
        </p:spPr>
        <p:txBody>
          <a:bodyPr/>
          <a:lstStyle/>
          <a:p>
            <a:pPr algn="ctr"/>
            <a:r>
              <a:rPr lang="ru-RU" sz="3200" b="1" dirty="0" smtClean="0"/>
              <a:t>ПРОФИЛЬНО</a:t>
            </a:r>
            <a:r>
              <a:rPr lang="ru-RU" sz="3200" b="1" dirty="0"/>
              <a:t>Е</a:t>
            </a:r>
            <a:r>
              <a:rPr lang="ru-RU" sz="3200" b="1" dirty="0" smtClean="0"/>
              <a:t> ОБУЧЕНИЕ</a:t>
            </a:r>
            <a:r>
              <a:rPr lang="en-US" sz="3200" b="1" dirty="0" smtClean="0"/>
              <a:t>:</a:t>
            </a:r>
            <a:endParaRPr lang="ru-RU" sz="3200" b="1" dirty="0" smtClean="0"/>
          </a:p>
          <a:p>
            <a:pPr algn="ctr"/>
            <a:r>
              <a:rPr lang="ru-RU" b="1" dirty="0" smtClean="0"/>
              <a:t>БЫТЬ ИЛИ НЕ БЫТЬ</a:t>
            </a:r>
            <a:r>
              <a:rPr lang="en-US" b="1" dirty="0" smtClean="0"/>
              <a:t>?</a:t>
            </a:r>
            <a:r>
              <a:rPr lang="ru-RU" b="1" dirty="0" smtClean="0"/>
              <a:t> </a:t>
            </a:r>
          </a:p>
          <a:p>
            <a:pPr algn="ctr"/>
            <a:endParaRPr lang="ru-RU" sz="3200" b="1" dirty="0" smtClean="0"/>
          </a:p>
          <a:p>
            <a:pPr algn="ctr"/>
            <a:endParaRPr lang="ru-RU" sz="3200" b="1" dirty="0"/>
          </a:p>
          <a:p>
            <a:pPr algn="ctr"/>
            <a:endParaRPr lang="ru-RU" sz="3200" b="1" dirty="0" smtClean="0"/>
          </a:p>
          <a:p>
            <a:pPr algn="ctr"/>
            <a:r>
              <a:rPr lang="ru-RU" i="1" dirty="0" smtClean="0"/>
              <a:t>из опыта работы </a:t>
            </a:r>
          </a:p>
          <a:p>
            <a:pPr algn="ctr"/>
            <a:r>
              <a:rPr lang="ru-RU" i="1" dirty="0" smtClean="0"/>
              <a:t>ГБОУ школы № 690 Невского района</a:t>
            </a:r>
          </a:p>
          <a:p>
            <a:pPr algn="ctr"/>
            <a:r>
              <a:rPr lang="ru-RU" i="1" dirty="0" smtClean="0"/>
              <a:t> Санкт-Петербурга </a:t>
            </a:r>
            <a:endParaRPr lang="ru-RU" i="1" dirty="0"/>
          </a:p>
        </p:txBody>
      </p:sp>
      <p:pic>
        <p:nvPicPr>
          <p:cNvPr id="2052" name="Picture 4" descr="https://static.wixstatic.com/media/a70079_9403559e76e64ad697b26b26322b9f9c~mv2.png/v1/fill/w_190,h_182,al_c,usm_0.66_1.00_0.01,enc_auto/a70079_9403559e76e64ad697b26b26322b9f9c~mv2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3364" y="76200"/>
            <a:ext cx="1909186" cy="1828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21902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66800"/>
            <a:ext cx="9124443" cy="5638800"/>
          </a:xfrm>
          <a:prstGeom prst="rect">
            <a:avLst/>
          </a:prstGeom>
        </p:spPr>
      </p:pic>
      <p:sp>
        <p:nvSpPr>
          <p:cNvPr id="3" name="object 21"/>
          <p:cNvSpPr txBox="1">
            <a:spLocks/>
          </p:cNvSpPr>
          <p:nvPr/>
        </p:nvSpPr>
        <p:spPr>
          <a:xfrm>
            <a:off x="34837" y="98717"/>
            <a:ext cx="8991599" cy="4387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728345" algn="ctr">
              <a:lnSpc>
                <a:spcPts val="3350"/>
              </a:lnSpc>
              <a:spcBef>
                <a:spcPts val="215"/>
              </a:spcBef>
            </a:pPr>
            <a:r>
              <a:rPr lang="ru-RU" sz="2800" kern="0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Учебный план СОО ГБОУ школы № 690</a:t>
            </a:r>
            <a:endParaRPr lang="ru-RU" sz="2800" kern="0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9941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304800"/>
            <a:ext cx="8341995" cy="2154436"/>
          </a:xfrm>
        </p:spPr>
        <p:txBody>
          <a:bodyPr/>
          <a:lstStyle/>
          <a:p>
            <a:pPr algn="ctr"/>
            <a:r>
              <a:rPr lang="ru-RU" dirty="0"/>
              <a:t>Элективные курсы (курсы по выбору) играют важную роль в системе профильного обучения на старшей ступени школы. В отличии от факультативных курсов, существующих ныне в школе, элективные курсы- обязательны для старшеклассников.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2590800"/>
            <a:ext cx="7439025" cy="4181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42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401637" y="29308"/>
            <a:ext cx="8675687" cy="1107996"/>
          </a:xfrm>
        </p:spPr>
        <p:txBody>
          <a:bodyPr/>
          <a:lstStyle/>
          <a:p>
            <a:pPr algn="ctr"/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Сетевое взаимодействие – одна из форм профильного обучения</a:t>
            </a:r>
            <a:endParaRPr lang="ru-RU" altLang="ru-RU" sz="3600" b="1" dirty="0">
              <a:solidFill>
                <a:srgbClr val="CC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0825" y="2133600"/>
            <a:ext cx="8893175" cy="4114800"/>
          </a:xfrm>
        </p:spPr>
        <p:txBody>
          <a:bodyPr/>
          <a:lstStyle/>
          <a:p>
            <a:pPr marL="357188" indent="-357188"/>
            <a:r>
              <a:rPr lang="ru-RU" altLang="ru-RU" sz="2800" dirty="0">
                <a:latin typeface="Times New Roman" panose="02020603050405020304" pitchFamily="18" charset="0"/>
              </a:rPr>
              <a:t>Элективные </a:t>
            </a:r>
            <a:r>
              <a:rPr lang="ru-RU" altLang="ru-RU" sz="2800" dirty="0" smtClean="0">
                <a:latin typeface="Times New Roman" panose="02020603050405020304" pitchFamily="18" charset="0"/>
              </a:rPr>
              <a:t>курсы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marL="357188" indent="-357188"/>
            <a:r>
              <a:rPr lang="ru-RU" altLang="ru-RU" sz="2800" dirty="0" smtClean="0">
                <a:latin typeface="Times New Roman" panose="02020603050405020304" pitchFamily="18" charset="0"/>
              </a:rPr>
              <a:t>Сетевой банк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marL="357188" indent="-357188"/>
            <a:r>
              <a:rPr lang="ru-RU" altLang="ru-RU" sz="2800" dirty="0" smtClean="0">
                <a:latin typeface="Times New Roman" panose="02020603050405020304" pitchFamily="18" charset="0"/>
              </a:rPr>
              <a:t>Презентация курсов</a:t>
            </a:r>
            <a:endParaRPr lang="ru-RU" altLang="ru-RU" sz="2800" dirty="0">
              <a:latin typeface="Times New Roman" panose="02020603050405020304" pitchFamily="18" charset="0"/>
            </a:endParaRPr>
          </a:p>
          <a:p>
            <a:pPr marL="357188" indent="-357188"/>
            <a:endParaRPr lang="ru-RU" altLang="ru-RU" sz="2800" dirty="0">
              <a:latin typeface="Times New Roman" panose="02020603050405020304" pitchFamily="18" charset="0"/>
            </a:endParaRPr>
          </a:p>
        </p:txBody>
      </p:sp>
      <p:sp>
        <p:nvSpPr>
          <p:cNvPr id="15364" name="AutoShape 4"/>
          <p:cNvSpPr>
            <a:spLocks noChangeArrowheads="1"/>
          </p:cNvSpPr>
          <p:nvPr/>
        </p:nvSpPr>
        <p:spPr bwMode="auto">
          <a:xfrm rot="20786938">
            <a:off x="7690201" y="996176"/>
            <a:ext cx="298450" cy="3886749"/>
          </a:xfrm>
          <a:prstGeom prst="downArrow">
            <a:avLst>
              <a:gd name="adj1" fmla="val 50000"/>
              <a:gd name="adj2" fmla="val 247207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5" name="AutoShape 5"/>
          <p:cNvSpPr>
            <a:spLocks noChangeArrowheads="1"/>
          </p:cNvSpPr>
          <p:nvPr/>
        </p:nvSpPr>
        <p:spPr bwMode="auto">
          <a:xfrm>
            <a:off x="4281487" y="1234935"/>
            <a:ext cx="360363" cy="1871663"/>
          </a:xfrm>
          <a:prstGeom prst="downArrow">
            <a:avLst>
              <a:gd name="adj1" fmla="val 50000"/>
              <a:gd name="adj2" fmla="val 129846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5366" name="AutoShape 6"/>
          <p:cNvSpPr>
            <a:spLocks noChangeArrowheads="1"/>
          </p:cNvSpPr>
          <p:nvPr/>
        </p:nvSpPr>
        <p:spPr bwMode="auto">
          <a:xfrm rot="1846409">
            <a:off x="1513790" y="1187894"/>
            <a:ext cx="360362" cy="1008062"/>
          </a:xfrm>
          <a:prstGeom prst="downArrow">
            <a:avLst>
              <a:gd name="adj1" fmla="val 50000"/>
              <a:gd name="adj2" fmla="val 69934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5666307" y="4996854"/>
            <a:ext cx="3495124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Образовательный туризм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путешествия с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целью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углубить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знания</a:t>
            </a: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интересующих </a:t>
            </a:r>
            <a:endParaRPr lang="ru-RU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индивида сферах)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07970" y="3498502"/>
            <a:ext cx="3393558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НПК (конференции) </a:t>
            </a:r>
          </a:p>
          <a:p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Командные проекты 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28787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0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10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10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1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153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3500"/>
                            </p:stCondLst>
                            <p:childTnLst>
                              <p:par>
                                <p:cTn id="2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3" dur="5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001" y="74897"/>
            <a:ext cx="8341995" cy="430887"/>
          </a:xfrm>
        </p:spPr>
        <p:txBody>
          <a:bodyPr/>
          <a:lstStyle/>
          <a:p>
            <a:pPr algn="ctr"/>
            <a:r>
              <a:rPr lang="ru-RU" b="1" dirty="0" smtClean="0"/>
              <a:t>Сетевое взаимодействие</a:t>
            </a:r>
            <a:endParaRPr lang="ru-RU" b="1" dirty="0"/>
          </a:p>
        </p:txBody>
      </p:sp>
      <p:pic>
        <p:nvPicPr>
          <p:cNvPr id="6146" name="Picture 2" descr="https://sun9-65.userapi.com/impg/vAo9DWom3TvtQP5qUYsUCL4X1LnJs0S0fn0N5A/BGdKxPgRwAQ.jpg?size=1160x868&amp;quality=96&amp;sign=819a016989b844963f577a73bc455d40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63376"/>
            <a:ext cx="3962400" cy="29649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s://sun9-71.userapi.com/impg/wAFdsfuv9Pz3MVzYYXxAY-2llosr8I2tKbZ3og/cWcxdjCF2PQ.jpg?size=2560x1920&amp;quality=96&amp;sign=5c6d5ce73cce34f84cc891a91640569c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762000"/>
            <a:ext cx="3962400" cy="2971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sun9-32.userapi.com/impg/Wsr3AjwD5NbQiQUFQDQPmeO_2HRb_GK3DZPkPA/dY7yJT4Ic2s.jpg?size=1920x1441&amp;quality=96&amp;sign=0cc80bbc80fc64281a1c9d145b42eeb8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998" y="3806451"/>
            <a:ext cx="3810000" cy="28594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un9-81.userapi.com/impg/otUw3hGyAA47eZsIn2oUD2NMOsNkpnG0WCqPoA/CBK9vPjwlSY.jpg?size=2560x1707&amp;quality=96&amp;sign=f7f4412c5877778c22f506990089f20a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4129327"/>
            <a:ext cx="4035072" cy="2690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7614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57744" cy="615553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Олимпиады, конференции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170" name="Picture 2" descr="https://sun9-46.userapi.com/impg/JuJO9vj-4ygzT-VajrxrJu3vRQrLrofkjA8xew/2_1Y0tc6TBE.jpg?size=2560x1922&amp;quality=96&amp;sign=88126dff1373c246ca79c1dc78bff1a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933862"/>
            <a:ext cx="3508385" cy="26340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s://sun9-20.userapi.com/impg/dII5DUwvEPGrGFUZ6DE_mHbHNM4FCNhEuHjtaw/vi81tA0Eu_M.jpg?size=2560x1922&amp;quality=96&amp;sign=00420200ee4ad93f513e160cb7573306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691753"/>
            <a:ext cx="3386897" cy="25428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" descr="https://sun9-45.userapi.com/impg/zfsJntWXMPUVWFCLpU85mpCXEiwp_rEA6A7liQ/SFrlnsvWzN4.jpg?size=1440x1920&amp;quality=96&amp;sign=8fc085b61249bd251f3627620b25ed85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27466"/>
            <a:ext cx="2253762" cy="3005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8" descr="https://sun9-38.userapi.com/impg/lRfygN4x2b2nRZT68JjkD66-ExcUV-Rrz7JpqQ/41bbwehgW74.jpg?size=1024x768&amp;quality=96&amp;sign=55393746f08624a02bf5a7fdb7342e88&amp;type=album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9143" y="4064977"/>
            <a:ext cx="3210938" cy="2408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sun9-32.userapi.com/impg/Edx2CtTG7Nk34di33AHFkg85mEvxspKOaSEWyA/3AOZo2ksXY0.jpg?size=1024x768&amp;quality=96&amp;sign=acd7761bbcd85663b287482a8fbc7ee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1411" y="4064977"/>
            <a:ext cx="2982589" cy="22369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2889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42" name="Picture 2" descr="https://sun9-9.userapi.com/impg/KU0-TCF7aJJDPTIcT3dsiSNkIxoM8m6UepiUUw/--d8Ui6n6o0.jpg?size=1440x1920&amp;quality=96&amp;sign=7309f2f3355b75e6c171d8c94e725571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06869"/>
            <a:ext cx="2374461" cy="3165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un9-81.userapi.com/impg/EQ92I-_M6tmUfdkKe17WSuvCQB7BGRKpEwDugg/zsueE25zUBM.jpg?size=810x1080&amp;quality=96&amp;sign=d8c5c80cc24b2ed274351a9769bda24b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8402" y="691753"/>
            <a:ext cx="2863912" cy="3818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6" name="Picture 6" descr="https://sun9-56.userapi.com/impg/1LcBaOtm5hNOcuM47sPP_cU0ugbaQK6yFIGK0g/cHCTLLfslwY.jpg?size=1024x730&amp;quality=96&amp;sign=ee47ee5868a597ab8eb7abe181db56f2&amp;type=album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2438" y="4626636"/>
            <a:ext cx="2968336" cy="21160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8" name="Picture 8" descr="https://sun9-30.userapi.com/impg/WWDN-FZVDkSto0aiTXJ9XFRy1FaDUWFUR5J-IA/kWkM3UGMZR4.jpg?size=768x1024&amp;quality=96&amp;sign=1e6778e1bca6094d86efd9b44bf178e9&amp;type=album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8692" y="1219200"/>
            <a:ext cx="3277879" cy="43705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50" name="Picture 10" descr="https://sun9-73.userapi.com/impg/6FR5gbvkrGVJ95lS1bEQSx_y0kjdC_7FgxdTTQ/J5pLSgV9tzk.jpg?size=768x1024&amp;quality=96&amp;sign=8aac6fb0adaa21c3136d9afed5c3e4d3&amp;type=album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093" y="3810000"/>
            <a:ext cx="228600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1219200" y="76200"/>
            <a:ext cx="7457744" cy="615553"/>
          </a:xfrm>
        </p:spPr>
        <p:txBody>
          <a:bodyPr/>
          <a:lstStyle/>
          <a:p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Олимпиады, конференции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7043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/>
          </p:nvPr>
        </p:nvGraphicFramePr>
        <p:xfrm>
          <a:off x="533400" y="457200"/>
          <a:ext cx="8534400" cy="5791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42054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/>
          <p:nvPr>
            <p:extLst>
              <p:ext uri="{D42A27DB-BD31-4B8C-83A1-F6EECF244321}">
                <p14:modId xmlns:p14="http://schemas.microsoft.com/office/powerpoint/2010/main" val="3904292942"/>
              </p:ext>
            </p:extLst>
          </p:nvPr>
        </p:nvGraphicFramePr>
        <p:xfrm>
          <a:off x="533400" y="228600"/>
          <a:ext cx="8066862" cy="6248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8019396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685800"/>
            <a:ext cx="8341995" cy="1292662"/>
          </a:xfrm>
        </p:spPr>
        <p:txBody>
          <a:bodyPr/>
          <a:lstStyle/>
          <a:p>
            <a:pPr algn="ctr"/>
            <a:r>
              <a:rPr lang="ru-RU" b="1" dirty="0"/>
              <a:t>Доля выпускников, получивших по результатам ЕГЭ высокие баллы (от 81 до 100)</a:t>
            </a:r>
            <a:endParaRPr lang="ru-RU" dirty="0"/>
          </a:p>
          <a:p>
            <a:pPr algn="ctr"/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09751225"/>
              </p:ext>
            </p:extLst>
          </p:nvPr>
        </p:nvGraphicFramePr>
        <p:xfrm>
          <a:off x="152400" y="2057402"/>
          <a:ext cx="8610601" cy="256539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8493">
                  <a:extLst>
                    <a:ext uri="{9D8B030D-6E8A-4147-A177-3AD203B41FA5}">
                      <a16:colId xmlns:a16="http://schemas.microsoft.com/office/drawing/2014/main" val="126059711"/>
                    </a:ext>
                  </a:extLst>
                </a:gridCol>
                <a:gridCol w="2519839">
                  <a:extLst>
                    <a:ext uri="{9D8B030D-6E8A-4147-A177-3AD203B41FA5}">
                      <a16:colId xmlns:a16="http://schemas.microsoft.com/office/drawing/2014/main" val="4630036"/>
                    </a:ext>
                  </a:extLst>
                </a:gridCol>
                <a:gridCol w="1900251">
                  <a:extLst>
                    <a:ext uri="{9D8B030D-6E8A-4147-A177-3AD203B41FA5}">
                      <a16:colId xmlns:a16="http://schemas.microsoft.com/office/drawing/2014/main" val="2735018252"/>
                    </a:ext>
                  </a:extLst>
                </a:gridCol>
                <a:gridCol w="1572018">
                  <a:extLst>
                    <a:ext uri="{9D8B030D-6E8A-4147-A177-3AD203B41FA5}">
                      <a16:colId xmlns:a16="http://schemas.microsoft.com/office/drawing/2014/main" val="4009601635"/>
                    </a:ext>
                  </a:extLst>
                </a:gridCol>
              </a:tblGrid>
              <a:tr h="631918"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Предмет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Процент обучающихся от числа сдававших экзамен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Количество обучающихся, чел.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Наивысший балл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2776393"/>
                  </a:ext>
                </a:extLst>
              </a:tr>
              <a:tr h="38669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Русский язык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41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12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98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3702478403"/>
                  </a:ext>
                </a:extLst>
              </a:tr>
              <a:tr h="38669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Обществознание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97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94196084"/>
                  </a:ext>
                </a:extLst>
              </a:tr>
              <a:tr h="38669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История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17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2858802518"/>
                  </a:ext>
                </a:extLst>
              </a:tr>
              <a:tr h="38669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Физика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100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492690022"/>
                  </a:ext>
                </a:extLst>
              </a:tr>
              <a:tr h="386696">
                <a:tc>
                  <a:txBody>
                    <a:bodyPr/>
                    <a:lstStyle/>
                    <a:p>
                      <a:pPr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Математика (профильный уровень)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en-US" sz="1200">
                          <a:effectLst/>
                        </a:rPr>
                        <a:t>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1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75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92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7625" marR="47625" marT="47625" marB="47625"/>
                </a:tc>
                <a:extLst>
                  <a:ext uri="{0D108BD9-81ED-4DB2-BD59-A6C34878D82A}">
                    <a16:rowId xmlns:a16="http://schemas.microsoft.com/office/drawing/2014/main" val="133594065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15167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Гордимся! </a:t>
            </a:r>
            <a:endParaRPr lang="ru-RU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266" name="Picture 2" descr="https://sun9-45.userapi.com/impg/araNxqIrq6uabfqfytWMf3g7DdJo-cS_sh_oZg/cVZUJutH_to.jpg?size=1564x1564&amp;quality=96&amp;sign=c9c2c6f9233a3ec7bdc6c63f6d110174&amp;type=alb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764" y="1752600"/>
            <a:ext cx="3846066" cy="38460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8" name="Picture 4" descr="https://sun9-55.userapi.com/impg/_fxehSWoUr0Xhy5ap1nzxqNNuQk-Go0zx3Vc7A/4ID0v0ctBoM.jpg?size=1564x1564&amp;quality=96&amp;sign=4d1a8d697fd5c9e1931641c0ab7d71ea&amp;type=album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1999" y="1769744"/>
            <a:ext cx="3837714" cy="383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8022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24840" y="1391411"/>
            <a:ext cx="4179570" cy="2678430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841654" y="1818513"/>
            <a:ext cx="3678554" cy="1061085"/>
          </a:xfrm>
          <a:prstGeom prst="rect">
            <a:avLst/>
          </a:prstGeom>
        </p:spPr>
        <p:txBody>
          <a:bodyPr vert="horz" wrap="square" lIns="0" tIns="48895" rIns="0" bIns="0" rtlCol="0">
            <a:spAutoFit/>
          </a:bodyPr>
          <a:lstStyle/>
          <a:p>
            <a:pPr marL="12065" marR="5080" algn="ctr">
              <a:lnSpc>
                <a:spcPts val="2640"/>
              </a:lnSpc>
              <a:spcBef>
                <a:spcPts val="38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дальнейшее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становление</a:t>
            </a:r>
            <a:r>
              <a:rPr sz="24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формирование</a:t>
            </a:r>
            <a:r>
              <a:rPr sz="24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личности</a:t>
            </a:r>
            <a:endParaRPr sz="2400" dirty="0">
              <a:latin typeface="Calibri"/>
              <a:cs typeface="Calibri"/>
            </a:endParaRPr>
          </a:p>
          <a:p>
            <a:pPr algn="ctr">
              <a:lnSpc>
                <a:spcPts val="2585"/>
              </a:lnSpc>
            </a:pPr>
            <a:r>
              <a:rPr sz="2400" b="1" spc="-10" dirty="0">
                <a:solidFill>
                  <a:srgbClr val="FFFFFF"/>
                </a:solidFill>
                <a:latin typeface="Calibri"/>
                <a:cs typeface="Calibri"/>
              </a:rPr>
              <a:t>обучающегося</a:t>
            </a:r>
            <a:endParaRPr sz="2400" dirty="0">
              <a:latin typeface="Calibri"/>
              <a:cs typeface="Calibri"/>
            </a:endParaRPr>
          </a:p>
        </p:txBody>
      </p:sp>
      <p:pic>
        <p:nvPicPr>
          <p:cNvPr id="4" name="object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4636008" y="1391411"/>
            <a:ext cx="4082034" cy="2678430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098160" y="1651253"/>
            <a:ext cx="3162300" cy="139573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indent="-2540" algn="ctr">
              <a:lnSpc>
                <a:spcPct val="91500"/>
              </a:lnSpc>
              <a:spcBef>
                <a:spcPts val="345"/>
              </a:spcBef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развитие интереса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400" b="1" spc="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познанию</a:t>
            </a:r>
            <a:r>
              <a:rPr sz="2400" b="1" spc="-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и</a:t>
            </a:r>
            <a:r>
              <a:rPr sz="2400" b="1" spc="-3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dirty="0">
                <a:solidFill>
                  <a:srgbClr val="FFFFFF"/>
                </a:solidFill>
                <a:latin typeface="Calibri"/>
                <a:cs typeface="Calibri"/>
              </a:rPr>
              <a:t>творческих </a:t>
            </a:r>
            <a:r>
              <a:rPr sz="2400" b="1" spc="-53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способностей</a:t>
            </a:r>
            <a:endParaRPr sz="2400">
              <a:latin typeface="Calibri"/>
              <a:cs typeface="Calibri"/>
            </a:endParaRPr>
          </a:p>
          <a:p>
            <a:pPr algn="ctr">
              <a:lnSpc>
                <a:spcPts val="2640"/>
              </a:lnSpc>
            </a:pPr>
            <a:r>
              <a:rPr sz="2400" b="1" spc="-5" dirty="0">
                <a:solidFill>
                  <a:srgbClr val="FFFFFF"/>
                </a:solidFill>
                <a:latin typeface="Calibri"/>
                <a:cs typeface="Calibri"/>
              </a:rPr>
              <a:t>обучающегося</a:t>
            </a:r>
            <a:endParaRPr sz="2400">
              <a:latin typeface="Calibri"/>
              <a:cs typeface="Calibri"/>
            </a:endParaRPr>
          </a:p>
        </p:txBody>
      </p:sp>
      <p:grpSp>
        <p:nvGrpSpPr>
          <p:cNvPr id="6" name="object 6"/>
          <p:cNvGrpSpPr/>
          <p:nvPr/>
        </p:nvGrpSpPr>
        <p:grpSpPr>
          <a:xfrm>
            <a:off x="640080" y="3983739"/>
            <a:ext cx="4083685" cy="2864485"/>
            <a:chOff x="640080" y="3983739"/>
            <a:chExt cx="4083685" cy="2864485"/>
          </a:xfrm>
        </p:grpSpPr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40080" y="3983739"/>
              <a:ext cx="4083558" cy="2864358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339596" y="5369051"/>
              <a:ext cx="2762250" cy="578358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54380" y="5647943"/>
              <a:ext cx="3928110" cy="578358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865632" y="5926835"/>
              <a:ext cx="3705605" cy="578357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799844" y="6205726"/>
              <a:ext cx="1783842" cy="578358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904747" y="4592573"/>
            <a:ext cx="3553460" cy="2005964"/>
          </a:xfrm>
          <a:prstGeom prst="rect">
            <a:avLst/>
          </a:prstGeom>
        </p:spPr>
        <p:txBody>
          <a:bodyPr vert="horz" wrap="square" lIns="0" tIns="38100" rIns="0" bIns="0" rtlCol="0">
            <a:spAutoFit/>
          </a:bodyPr>
          <a:lstStyle/>
          <a:p>
            <a:pPr marL="327660" marR="318135" indent="-2540" algn="ctr">
              <a:lnSpc>
                <a:spcPct val="91800"/>
              </a:lnSpc>
              <a:spcBef>
                <a:spcPts val="300"/>
              </a:spcBef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формирование навыков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самостоятельной</a:t>
            </a:r>
            <a:r>
              <a:rPr sz="2000" b="1" spc="-8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учебной </a:t>
            </a:r>
            <a:r>
              <a:rPr sz="2000" b="1" spc="-434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деятельности</a:t>
            </a:r>
            <a:r>
              <a:rPr sz="2000" b="1" spc="-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на</a:t>
            </a: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основе</a:t>
            </a:r>
            <a:endParaRPr sz="2000">
              <a:latin typeface="Calibri"/>
              <a:cs typeface="Calibri"/>
            </a:endParaRPr>
          </a:p>
          <a:p>
            <a:pPr marL="12700" marR="5080" indent="1270" algn="ctr">
              <a:lnSpc>
                <a:spcPts val="2200"/>
              </a:lnSpc>
              <a:spcBef>
                <a:spcPts val="35"/>
              </a:spcBef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индивидуализации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 </a:t>
            </a:r>
            <a:r>
              <a:rPr sz="2000" b="1" spc="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профессиональной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ориентации </a:t>
            </a:r>
            <a:r>
              <a:rPr sz="2000" b="1" spc="-44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содержания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среднего</a:t>
            </a:r>
            <a:r>
              <a:rPr sz="2000" b="1" spc="-3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общего</a:t>
            </a:r>
            <a:endParaRPr sz="2000">
              <a:latin typeface="Calibri"/>
              <a:cs typeface="Calibri"/>
            </a:endParaRPr>
          </a:p>
          <a:p>
            <a:pPr marL="2540" algn="ctr">
              <a:lnSpc>
                <a:spcPts val="2150"/>
              </a:lnSpc>
            </a:pP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образования</a:t>
            </a:r>
            <a:endParaRPr sz="2000">
              <a:latin typeface="Calibri"/>
              <a:cs typeface="Calibri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625340" y="3983735"/>
            <a:ext cx="4126229" cy="2726055"/>
            <a:chOff x="4625340" y="3983735"/>
            <a:chExt cx="4126229" cy="2726055"/>
          </a:xfrm>
        </p:grpSpPr>
        <p:pic>
          <p:nvPicPr>
            <p:cNvPr id="14" name="object 1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625340" y="3983735"/>
              <a:ext cx="4126229" cy="2725674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6188964" y="5509259"/>
              <a:ext cx="1997201" cy="578357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5285232" y="5788151"/>
              <a:ext cx="2861310" cy="57835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664964" y="6067043"/>
              <a:ext cx="4045458" cy="578358"/>
            </a:xfrm>
            <a:prstGeom prst="rect">
              <a:avLst/>
            </a:prstGeom>
          </p:spPr>
        </p:pic>
      </p:grpSp>
      <p:sp>
        <p:nvSpPr>
          <p:cNvPr id="18" name="object 18"/>
          <p:cNvSpPr txBox="1"/>
          <p:nvPr/>
        </p:nvSpPr>
        <p:spPr>
          <a:xfrm>
            <a:off x="4816602" y="4732146"/>
            <a:ext cx="3723004" cy="1727200"/>
          </a:xfrm>
          <a:prstGeom prst="rect">
            <a:avLst/>
          </a:prstGeom>
        </p:spPr>
        <p:txBody>
          <a:bodyPr vert="horz" wrap="square" lIns="0" tIns="42545" rIns="0" bIns="0" rtlCol="0">
            <a:spAutoFit/>
          </a:bodyPr>
          <a:lstStyle/>
          <a:p>
            <a:pPr marL="314325" marR="304165" algn="ctr">
              <a:lnSpc>
                <a:spcPts val="2210"/>
              </a:lnSpc>
              <a:spcBef>
                <a:spcPts val="335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подготовку</a:t>
            </a:r>
            <a:r>
              <a:rPr sz="2000" b="1" spc="-6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обучающегося</a:t>
            </a:r>
            <a:r>
              <a:rPr sz="2000" b="1" spc="-6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к </a:t>
            </a:r>
            <a:r>
              <a:rPr sz="2000" b="1" spc="-44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жизни</a:t>
            </a:r>
            <a:r>
              <a:rPr sz="2000" b="1" spc="-20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FFFF"/>
                </a:solidFill>
                <a:latin typeface="Calibri"/>
                <a:cs typeface="Calibri"/>
              </a:rPr>
              <a:t>в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 обществе,</a:t>
            </a:r>
            <a:endParaRPr sz="2000">
              <a:latin typeface="Calibri"/>
              <a:cs typeface="Calibri"/>
            </a:endParaRPr>
          </a:p>
          <a:p>
            <a:pPr marL="3175" algn="ctr">
              <a:lnSpc>
                <a:spcPts val="2050"/>
              </a:lnSpc>
            </a:pP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самостоятельному</a:t>
            </a:r>
            <a:r>
              <a:rPr sz="2000" b="1" spc="-5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FFFF"/>
                </a:solidFill>
                <a:latin typeface="Calibri"/>
                <a:cs typeface="Calibri"/>
              </a:rPr>
              <a:t>жизненному</a:t>
            </a:r>
            <a:endParaRPr sz="2000">
              <a:latin typeface="Calibri"/>
              <a:cs typeface="Calibri"/>
            </a:endParaRPr>
          </a:p>
          <a:p>
            <a:pPr marL="588645" marR="580390" algn="ctr">
              <a:lnSpc>
                <a:spcPts val="2200"/>
              </a:lnSpc>
              <a:spcBef>
                <a:spcPts val="140"/>
              </a:spcBef>
            </a:pPr>
            <a:r>
              <a:rPr sz="2000" b="1" spc="-10" dirty="0">
                <a:solidFill>
                  <a:srgbClr val="FFFFFF"/>
                </a:solidFill>
                <a:latin typeface="Calibri"/>
                <a:cs typeface="Calibri"/>
              </a:rPr>
              <a:t>выбору,</a:t>
            </a:r>
            <a:r>
              <a:rPr sz="2000" b="1" spc="-95" dirty="0">
                <a:solidFill>
                  <a:srgbClr val="FFFFFF"/>
                </a:solidFill>
                <a:latin typeface="Calibri"/>
                <a:cs typeface="Calibri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Calibri"/>
                <a:cs typeface="Calibri"/>
              </a:rPr>
              <a:t>продолжению </a:t>
            </a:r>
            <a:r>
              <a:rPr sz="2000" b="1" spc="-434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образования</a:t>
            </a:r>
            <a:r>
              <a:rPr sz="2000" b="1" spc="-4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dirty="0">
                <a:solidFill>
                  <a:srgbClr val="FF0000"/>
                </a:solidFill>
                <a:latin typeface="Calibri"/>
                <a:cs typeface="Calibri"/>
              </a:rPr>
              <a:t>и</a:t>
            </a:r>
            <a:r>
              <a:rPr sz="2000" b="1" spc="-25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началу</a:t>
            </a:r>
            <a:endParaRPr sz="2000">
              <a:latin typeface="Calibri"/>
              <a:cs typeface="Calibri"/>
            </a:endParaRPr>
          </a:p>
          <a:p>
            <a:pPr algn="ctr">
              <a:lnSpc>
                <a:spcPts val="2150"/>
              </a:lnSpc>
            </a:pPr>
            <a:r>
              <a:rPr sz="2000" b="1" spc="-5" dirty="0">
                <a:solidFill>
                  <a:srgbClr val="FF0000"/>
                </a:solidFill>
                <a:latin typeface="Calibri"/>
                <a:cs typeface="Calibri"/>
              </a:rPr>
              <a:t>профессиональной</a:t>
            </a:r>
            <a:r>
              <a:rPr sz="2000" b="1" spc="-50" dirty="0">
                <a:solidFill>
                  <a:srgbClr val="FF0000"/>
                </a:solidFill>
                <a:latin typeface="Calibri"/>
                <a:cs typeface="Calibri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Calibri"/>
                <a:cs typeface="Calibri"/>
              </a:rPr>
              <a:t>деятельности</a:t>
            </a:r>
            <a:endParaRPr sz="2000">
              <a:latin typeface="Calibri"/>
              <a:cs typeface="Calibri"/>
            </a:endParaRPr>
          </a:p>
        </p:txBody>
      </p:sp>
      <p:pic>
        <p:nvPicPr>
          <p:cNvPr id="19" name="object 19"/>
          <p:cNvPicPr/>
          <p:nvPr/>
        </p:nvPicPr>
        <p:blipFill>
          <a:blip r:embed="rId13" cstate="print"/>
          <a:stretch>
            <a:fillRect/>
          </a:stretch>
        </p:blipFill>
        <p:spPr>
          <a:xfrm>
            <a:off x="3304032" y="3048000"/>
            <a:ext cx="2750058" cy="1526286"/>
          </a:xfrm>
          <a:prstGeom prst="rect">
            <a:avLst/>
          </a:prstGeom>
        </p:spPr>
      </p:pic>
      <p:sp>
        <p:nvSpPr>
          <p:cNvPr id="20" name="object 20"/>
          <p:cNvSpPr txBox="1"/>
          <p:nvPr/>
        </p:nvSpPr>
        <p:spPr>
          <a:xfrm>
            <a:off x="3634866" y="3223005"/>
            <a:ext cx="2089785" cy="1060450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2700" marR="5080" algn="ctr">
              <a:lnSpc>
                <a:spcPct val="91500"/>
              </a:lnSpc>
              <a:spcBef>
                <a:spcPts val="345"/>
              </a:spcBef>
            </a:pPr>
            <a:r>
              <a:rPr sz="2400" b="1" spc="-10" dirty="0">
                <a:solidFill>
                  <a:srgbClr val="A40020"/>
                </a:solidFill>
                <a:latin typeface="Calibri"/>
                <a:cs typeface="Calibri"/>
              </a:rPr>
              <a:t>Среднее</a:t>
            </a:r>
            <a:r>
              <a:rPr sz="2400" b="1" spc="-7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400" b="1" spc="-10" dirty="0">
                <a:solidFill>
                  <a:srgbClr val="A40020"/>
                </a:solidFill>
                <a:latin typeface="Calibri"/>
                <a:cs typeface="Calibri"/>
              </a:rPr>
              <a:t>общее </a:t>
            </a:r>
            <a:r>
              <a:rPr sz="2400" b="1" spc="-530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образование </a:t>
            </a:r>
            <a:r>
              <a:rPr sz="2400" b="1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направлено</a:t>
            </a:r>
            <a:r>
              <a:rPr sz="2400" b="1" spc="-85" dirty="0">
                <a:solidFill>
                  <a:srgbClr val="A40020"/>
                </a:solidFill>
                <a:latin typeface="Calibri"/>
                <a:cs typeface="Calibri"/>
              </a:rPr>
              <a:t> </a:t>
            </a:r>
            <a:r>
              <a:rPr sz="2400" b="1" spc="-5" dirty="0">
                <a:solidFill>
                  <a:srgbClr val="A40020"/>
                </a:solidFill>
                <a:latin typeface="Calibri"/>
                <a:cs typeface="Calibri"/>
              </a:rPr>
              <a:t>на:</a:t>
            </a:r>
            <a:endParaRPr sz="2400">
              <a:latin typeface="Calibri"/>
              <a:cs typeface="Calibri"/>
            </a:endParaRPr>
          </a:p>
        </p:txBody>
      </p:sp>
      <p:sp>
        <p:nvSpPr>
          <p:cNvPr id="21" name="object 21"/>
          <p:cNvSpPr txBox="1">
            <a:spLocks noGrp="1"/>
          </p:cNvSpPr>
          <p:nvPr>
            <p:ph type="title"/>
          </p:nvPr>
        </p:nvSpPr>
        <p:spPr>
          <a:xfrm>
            <a:off x="32618" y="700993"/>
            <a:ext cx="8991599" cy="463588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/>
          <a:p>
            <a:pPr marL="12700" marR="5080" indent="728345">
              <a:lnSpc>
                <a:spcPts val="3350"/>
              </a:lnSpc>
              <a:spcBef>
                <a:spcPts val="215"/>
              </a:spcBef>
            </a:pPr>
            <a:r>
              <a:rPr sz="2400" b="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Федеральный</a:t>
            </a:r>
            <a:r>
              <a:rPr sz="2400" b="0" spc="16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</a:t>
            </a:r>
            <a:r>
              <a:rPr sz="2400" b="0" spc="14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№273 </a:t>
            </a:r>
            <a:r>
              <a:rPr sz="2400" b="0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"Об </a:t>
            </a:r>
            <a:r>
              <a:rPr sz="2400" b="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образовании</a:t>
            </a:r>
            <a:r>
              <a:rPr sz="2400" b="0" spc="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spc="-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2400" b="0" spc="-1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РФ»</a:t>
            </a:r>
            <a:r>
              <a:rPr sz="2400" b="0" spc="2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i="1" spc="-245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</a:t>
            </a:r>
            <a:r>
              <a:rPr sz="2400" b="0" i="1" spc="12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400" b="0" i="1" spc="18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66</a:t>
            </a:r>
            <a:r>
              <a:rPr sz="2950" b="0" i="1" spc="18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sz="295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object 21"/>
          <p:cNvSpPr txBox="1">
            <a:spLocks/>
          </p:cNvSpPr>
          <p:nvPr/>
        </p:nvSpPr>
        <p:spPr>
          <a:xfrm>
            <a:off x="34837" y="98717"/>
            <a:ext cx="8991599" cy="438710"/>
          </a:xfrm>
          <a:prstGeom prst="rect">
            <a:avLst/>
          </a:prstGeom>
        </p:spPr>
        <p:txBody>
          <a:bodyPr vert="horz" wrap="square" lIns="0" tIns="27305" rIns="0" bIns="0" rtlCol="0">
            <a:spAutoFit/>
          </a:bodyPr>
          <a:lstStyle>
            <a:lvl1pPr>
              <a:defRPr sz="4400" b="1" i="0">
                <a:solidFill>
                  <a:schemeClr val="tx1"/>
                </a:solidFill>
                <a:latin typeface="Calibri"/>
                <a:ea typeface="+mj-ea"/>
                <a:cs typeface="Calibri"/>
              </a:defRPr>
            </a:lvl1pPr>
          </a:lstStyle>
          <a:p>
            <a:pPr marL="12700" marR="5080" indent="728345" algn="ctr">
              <a:lnSpc>
                <a:spcPts val="3350"/>
              </a:lnSpc>
              <a:spcBef>
                <a:spcPts val="215"/>
              </a:spcBef>
            </a:pPr>
            <a:r>
              <a:rPr lang="ru-RU" sz="2800" b="0" kern="0" spc="-1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БЫТЬ!</a:t>
            </a:r>
            <a:endParaRPr lang="ru-RU" sz="2800" kern="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8502066"/>
              </p:ext>
            </p:extLst>
          </p:nvPr>
        </p:nvGraphicFramePr>
        <p:xfrm>
          <a:off x="990600" y="685800"/>
          <a:ext cx="7467600" cy="5486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09209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1382979"/>
              </p:ext>
            </p:extLst>
          </p:nvPr>
        </p:nvGraphicFramePr>
        <p:xfrm>
          <a:off x="609600" y="228600"/>
          <a:ext cx="8229600" cy="6400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5050175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372756264"/>
              </p:ext>
            </p:extLst>
          </p:nvPr>
        </p:nvGraphicFramePr>
        <p:xfrm>
          <a:off x="838200" y="457200"/>
          <a:ext cx="7239000" cy="5808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4217690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8341995" cy="430887"/>
          </a:xfrm>
        </p:spPr>
        <p:txBody>
          <a:bodyPr/>
          <a:lstStyle/>
          <a:p>
            <a:pPr algn="ctr"/>
            <a:r>
              <a:rPr lang="ru-RU" dirty="0" smtClean="0"/>
              <a:t>Слагаемые профильного обучения</a:t>
            </a:r>
            <a:endParaRPr lang="ru-RU" dirty="0"/>
          </a:p>
        </p:txBody>
      </p:sp>
      <p:pic>
        <p:nvPicPr>
          <p:cNvPr id="1028" name="Picture 4" descr="Облако слов -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914400"/>
            <a:ext cx="7543800" cy="55989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66954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 descr="https://avatars.mds.yandex.net/get-zen_doc/4389079/pub_609103bb4461ec746c823cd8_6091071d87bf2977fc56741c/scale_120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803" y="4419600"/>
            <a:ext cx="2980592" cy="21893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3400" y="304800"/>
            <a:ext cx="8341995" cy="1723549"/>
          </a:xfrm>
        </p:spPr>
        <p:txBody>
          <a:bodyPr/>
          <a:lstStyle/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Психолого-педагогическое сопровождение </a:t>
            </a:r>
          </a:p>
          <a:p>
            <a:pPr algn="ctr"/>
            <a:r>
              <a:rPr lang="ru-RU" b="1" kern="10" dirty="0" err="1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предпрофильной</a:t>
            </a:r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подготовки и </a:t>
            </a:r>
          </a:p>
          <a:p>
            <a:pPr algn="ctr"/>
            <a:r>
              <a:rPr lang="ru-RU" b="1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профильного </a:t>
            </a:r>
            <a:r>
              <a:rPr lang="ru-RU" b="1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обучения- </a:t>
            </a:r>
            <a:endParaRPr lang="ru-RU" b="1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28600" y="2209800"/>
            <a:ext cx="8839200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altLang="ru-RU" sz="3200" dirty="0" smtClean="0">
                <a:latin typeface="Times New Roman" panose="02020603050405020304" pitchFamily="18" charset="0"/>
              </a:rPr>
              <a:t>взаимодействие и сотрудничество всех субъектов образовательного процесса: 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                  - учителей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                  - классных руководителей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                  - социального педагога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                  - психолога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                  - администрации</a:t>
            </a:r>
          </a:p>
          <a:p>
            <a:r>
              <a:rPr lang="ru-RU" altLang="ru-RU" sz="3200" dirty="0" smtClean="0">
                <a:latin typeface="Times New Roman" panose="02020603050405020304" pitchFamily="18" charset="0"/>
              </a:rPr>
              <a:t>                  - родителей.</a:t>
            </a:r>
            <a:endParaRPr lang="ru-RU" altLang="ru-RU" sz="3200" dirty="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26914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108204" y="2265062"/>
            <a:ext cx="9036050" cy="3876675"/>
            <a:chOff x="108204" y="2265062"/>
            <a:chExt cx="9036050" cy="387667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595708" y="2265062"/>
              <a:ext cx="5963251" cy="46697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548384" y="2671572"/>
              <a:ext cx="6053327" cy="1082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8204" y="2581656"/>
              <a:ext cx="9035796" cy="1121664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" y="3191255"/>
              <a:ext cx="7863840" cy="1121664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557528" y="3800855"/>
              <a:ext cx="6181344" cy="1121664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71144" y="4410455"/>
              <a:ext cx="7751064" cy="112166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699259" y="5020055"/>
              <a:ext cx="5751576" cy="1121664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410667" y="302513"/>
            <a:ext cx="8296909" cy="54889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780" marR="269875" algn="ctr">
              <a:lnSpc>
                <a:spcPct val="100000"/>
              </a:lnSpc>
              <a:spcBef>
                <a:spcPts val="95"/>
              </a:spcBef>
            </a:pPr>
            <a:r>
              <a:rPr sz="4000" b="1" i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Профильное обучение – это </a:t>
            </a:r>
            <a:r>
              <a:rPr sz="4000" b="1" i="1" spc="-1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шаг </a:t>
            </a:r>
            <a:r>
              <a:rPr sz="40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 </a:t>
            </a:r>
            <a:r>
              <a:rPr sz="4000" b="1" i="1" spc="-89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i="1" spc="-5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взрослую жизнь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35"/>
              </a:spcBef>
            </a:pPr>
            <a:endParaRPr sz="3750" dirty="0">
              <a:latin typeface="Calibri"/>
              <a:cs typeface="Calibri"/>
            </a:endParaRPr>
          </a:p>
          <a:p>
            <a:pPr marL="12700" marR="5080" indent="3175" algn="ctr">
              <a:lnSpc>
                <a:spcPct val="100000"/>
              </a:lnSpc>
            </a:pPr>
            <a:r>
              <a:rPr sz="4000" b="1" u="heavy" spc="-10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Мы</a:t>
            </a:r>
            <a:r>
              <a:rPr sz="4000" b="1" u="heavy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u="heavy" spc="-5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все</a:t>
            </a:r>
            <a:r>
              <a:rPr sz="4000" b="1" u="heavy" spc="15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u="heavy" spc="-5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вместе</a:t>
            </a:r>
            <a:r>
              <a:rPr sz="4000" b="1" u="heavy" spc="40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u="heavy" spc="-5" dirty="0">
                <a:solidFill>
                  <a:srgbClr val="1F477B"/>
                </a:solidFill>
                <a:uFill>
                  <a:solidFill>
                    <a:srgbClr val="1F477B"/>
                  </a:solidFill>
                </a:uFill>
                <a:latin typeface="Times New Roman" panose="02020603050405020304" pitchFamily="18" charset="0"/>
                <a:cs typeface="Times New Roman" panose="02020603050405020304" pitchFamily="18" charset="0"/>
              </a:rPr>
              <a:t>должны </a:t>
            </a:r>
            <a:r>
              <a:rPr sz="4000" b="1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создавать</a:t>
            </a:r>
            <a:r>
              <a:rPr sz="4000" b="1" spc="1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такие</a:t>
            </a:r>
            <a:r>
              <a:rPr sz="4000" b="1" spc="1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условия,</a:t>
            </a:r>
            <a:r>
              <a:rPr sz="4000" b="1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чтобы </a:t>
            </a:r>
            <a:r>
              <a:rPr sz="4000" b="1" spc="-110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каждый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r>
              <a:rPr sz="4000" b="1" spc="1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нашел</a:t>
            </a:r>
            <a:r>
              <a:rPr sz="4000" b="1" spc="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себя,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понял,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</a:t>
            </a:r>
            <a:r>
              <a:rPr sz="4000" b="1" spc="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какой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сфере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675640" marR="671830" algn="ctr">
              <a:lnSpc>
                <a:spcPct val="100000"/>
              </a:lnSpc>
              <a:spcBef>
                <a:spcPts val="5"/>
              </a:spcBef>
            </a:pP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</a:t>
            </a:r>
            <a:r>
              <a:rPr sz="4000" b="1" spc="2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склонен</a:t>
            </a:r>
            <a:r>
              <a:rPr sz="4000" b="1" spc="-1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sz="4000" b="1" spc="-109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000" b="1" spc="-5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</a:t>
            </a:r>
            <a:r>
              <a:rPr sz="4000" b="1" spc="-10" dirty="0">
                <a:solidFill>
                  <a:srgbClr val="1F477B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способен.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8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50517" y="133857"/>
            <a:ext cx="407162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25" dirty="0"/>
              <a:t>ФГОС</a:t>
            </a:r>
            <a:r>
              <a:rPr sz="2800" spc="-5" dirty="0"/>
              <a:t> –</a:t>
            </a:r>
            <a:r>
              <a:rPr sz="2800" spc="-10" dirty="0"/>
              <a:t> </a:t>
            </a:r>
            <a:r>
              <a:rPr sz="2800" spc="-5" dirty="0"/>
              <a:t>стандарты</a:t>
            </a:r>
            <a:r>
              <a:rPr sz="2800" spc="-15" dirty="0"/>
              <a:t> </a:t>
            </a:r>
            <a:r>
              <a:rPr sz="2800" spc="-5" dirty="0"/>
              <a:t>выбора</a:t>
            </a:r>
            <a:endParaRPr sz="2800"/>
          </a:p>
        </p:txBody>
      </p:sp>
      <p:grpSp>
        <p:nvGrpSpPr>
          <p:cNvPr id="3" name="object 3"/>
          <p:cNvGrpSpPr/>
          <p:nvPr/>
        </p:nvGrpSpPr>
        <p:grpSpPr>
          <a:xfrm>
            <a:off x="67056" y="914400"/>
            <a:ext cx="6160135" cy="5093335"/>
            <a:chOff x="67056" y="914400"/>
            <a:chExt cx="6160135" cy="5093335"/>
          </a:xfrm>
        </p:grpSpPr>
        <p:sp>
          <p:nvSpPr>
            <p:cNvPr id="4" name="object 4"/>
            <p:cNvSpPr/>
            <p:nvPr/>
          </p:nvSpPr>
          <p:spPr>
            <a:xfrm>
              <a:off x="67056" y="914400"/>
              <a:ext cx="6160135" cy="5093335"/>
            </a:xfrm>
            <a:custGeom>
              <a:avLst/>
              <a:gdLst/>
              <a:ahLst/>
              <a:cxnLst/>
              <a:rect l="l" t="t" r="r" b="b"/>
              <a:pathLst>
                <a:path w="6160135" h="5093335">
                  <a:moveTo>
                    <a:pt x="6160008" y="0"/>
                  </a:moveTo>
                  <a:lnTo>
                    <a:pt x="0" y="0"/>
                  </a:lnTo>
                  <a:lnTo>
                    <a:pt x="0" y="5093208"/>
                  </a:lnTo>
                  <a:lnTo>
                    <a:pt x="6160008" y="5093208"/>
                  </a:lnTo>
                  <a:lnTo>
                    <a:pt x="6160008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5968" y="1444751"/>
              <a:ext cx="3559302" cy="3493770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66344" y="1566672"/>
              <a:ext cx="66040" cy="3348354"/>
            </a:xfrm>
            <a:custGeom>
              <a:avLst/>
              <a:gdLst/>
              <a:ahLst/>
              <a:cxnLst/>
              <a:rect l="l" t="t" r="r" b="b"/>
              <a:pathLst>
                <a:path w="66040" h="3348354">
                  <a:moveTo>
                    <a:pt x="65532" y="3348228"/>
                  </a:moveTo>
                  <a:lnTo>
                    <a:pt x="0" y="3348228"/>
                  </a:lnTo>
                </a:path>
                <a:path w="66040" h="3348354">
                  <a:moveTo>
                    <a:pt x="65532" y="2930652"/>
                  </a:moveTo>
                  <a:lnTo>
                    <a:pt x="0" y="2930652"/>
                  </a:lnTo>
                </a:path>
                <a:path w="66040" h="3348354">
                  <a:moveTo>
                    <a:pt x="65532" y="2511552"/>
                  </a:moveTo>
                  <a:lnTo>
                    <a:pt x="0" y="2511552"/>
                  </a:lnTo>
                </a:path>
                <a:path w="66040" h="3348354">
                  <a:moveTo>
                    <a:pt x="65532" y="2092452"/>
                  </a:moveTo>
                  <a:lnTo>
                    <a:pt x="0" y="2092452"/>
                  </a:lnTo>
                </a:path>
                <a:path w="66040" h="3348354">
                  <a:moveTo>
                    <a:pt x="65532" y="1674876"/>
                  </a:moveTo>
                  <a:lnTo>
                    <a:pt x="0" y="1674876"/>
                  </a:lnTo>
                </a:path>
                <a:path w="66040" h="3348354">
                  <a:moveTo>
                    <a:pt x="65532" y="1255776"/>
                  </a:moveTo>
                  <a:lnTo>
                    <a:pt x="0" y="1255776"/>
                  </a:lnTo>
                </a:path>
                <a:path w="66040" h="3348354">
                  <a:moveTo>
                    <a:pt x="65532" y="838200"/>
                  </a:moveTo>
                  <a:lnTo>
                    <a:pt x="0" y="838200"/>
                  </a:lnTo>
                </a:path>
                <a:path w="66040" h="3348354">
                  <a:moveTo>
                    <a:pt x="65532" y="419100"/>
                  </a:moveTo>
                  <a:lnTo>
                    <a:pt x="0" y="419100"/>
                  </a:lnTo>
                </a:path>
                <a:path w="66040" h="3348354">
                  <a:moveTo>
                    <a:pt x="65532" y="0"/>
                  </a:moveTo>
                  <a:lnTo>
                    <a:pt x="0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" name="object 7"/>
          <p:cNvSpPr txBox="1"/>
          <p:nvPr/>
        </p:nvSpPr>
        <p:spPr>
          <a:xfrm>
            <a:off x="107086" y="1674930"/>
            <a:ext cx="248285" cy="3373754"/>
          </a:xfrm>
          <a:prstGeom prst="rect">
            <a:avLst/>
          </a:prstGeom>
        </p:spPr>
        <p:txBody>
          <a:bodyPr vert="horz" wrap="square" lIns="0" tIns="163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90"/>
              </a:spcBef>
            </a:pPr>
            <a:r>
              <a:rPr sz="1750" b="1" dirty="0">
                <a:latin typeface="Times New Roman"/>
                <a:cs typeface="Times New Roman"/>
              </a:rPr>
              <a:t>70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750" b="1" spc="-5" dirty="0">
                <a:latin typeface="Times New Roman"/>
                <a:cs typeface="Times New Roman"/>
              </a:rPr>
              <a:t>60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750" b="1" dirty="0">
                <a:latin typeface="Times New Roman"/>
                <a:cs typeface="Times New Roman"/>
              </a:rPr>
              <a:t>50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750" b="1" dirty="0">
                <a:latin typeface="Times New Roman"/>
                <a:cs typeface="Times New Roman"/>
              </a:rPr>
              <a:t>40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750" b="1" dirty="0">
                <a:latin typeface="Times New Roman"/>
                <a:cs typeface="Times New Roman"/>
              </a:rPr>
              <a:t>30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195"/>
              </a:spcBef>
            </a:pPr>
            <a:r>
              <a:rPr sz="1750" b="1" spc="-5" dirty="0">
                <a:latin typeface="Times New Roman"/>
                <a:cs typeface="Times New Roman"/>
              </a:rPr>
              <a:t>20</a:t>
            </a:r>
            <a:endParaRPr sz="17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200"/>
              </a:spcBef>
            </a:pPr>
            <a:r>
              <a:rPr sz="1750" b="1" dirty="0">
                <a:latin typeface="Times New Roman"/>
                <a:cs typeface="Times New Roman"/>
              </a:rPr>
              <a:t>10</a:t>
            </a:r>
            <a:endParaRPr sz="1750">
              <a:latin typeface="Times New Roman"/>
              <a:cs typeface="Times New Roman"/>
            </a:endParaRPr>
          </a:p>
          <a:p>
            <a:pPr marL="123189">
              <a:lnSpc>
                <a:spcPct val="100000"/>
              </a:lnSpc>
              <a:spcBef>
                <a:spcPts val="1195"/>
              </a:spcBef>
            </a:pPr>
            <a:r>
              <a:rPr sz="1750" b="1" dirty="0">
                <a:latin typeface="Times New Roman"/>
                <a:cs typeface="Times New Roman"/>
              </a:rPr>
              <a:t>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07086" y="1407413"/>
            <a:ext cx="248285" cy="2927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750" b="1" dirty="0">
                <a:latin typeface="Times New Roman"/>
                <a:cs typeface="Times New Roman"/>
              </a:rPr>
              <a:t>80</a:t>
            </a:r>
            <a:endParaRPr sz="175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531876" y="4914900"/>
            <a:ext cx="3382010" cy="44450"/>
          </a:xfrm>
          <a:custGeom>
            <a:avLst/>
            <a:gdLst/>
            <a:ahLst/>
            <a:cxnLst/>
            <a:rect l="l" t="t" r="r" b="b"/>
            <a:pathLst>
              <a:path w="3382010" h="44450">
                <a:moveTo>
                  <a:pt x="0" y="0"/>
                </a:moveTo>
                <a:lnTo>
                  <a:pt x="0" y="44195"/>
                </a:lnTo>
              </a:path>
              <a:path w="3382010" h="44450">
                <a:moveTo>
                  <a:pt x="1127760" y="0"/>
                </a:moveTo>
                <a:lnTo>
                  <a:pt x="1127760" y="44195"/>
                </a:lnTo>
              </a:path>
              <a:path w="3382010" h="44450">
                <a:moveTo>
                  <a:pt x="2253996" y="0"/>
                </a:moveTo>
                <a:lnTo>
                  <a:pt x="2253996" y="44195"/>
                </a:lnTo>
              </a:path>
              <a:path w="3382010" h="44450">
                <a:moveTo>
                  <a:pt x="3381756" y="0"/>
                </a:moveTo>
                <a:lnTo>
                  <a:pt x="3381756" y="44195"/>
                </a:lnTo>
              </a:path>
            </a:pathLst>
          </a:custGeom>
          <a:ln w="317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648411" y="4982971"/>
            <a:ext cx="855344" cy="3740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81915">
              <a:lnSpc>
                <a:spcPts val="1340"/>
              </a:lnSpc>
              <a:spcBef>
                <a:spcPts val="190"/>
              </a:spcBef>
            </a:pPr>
            <a:r>
              <a:rPr sz="1150" b="1" spc="5" dirty="0">
                <a:latin typeface="Times New Roman"/>
                <a:cs typeface="Times New Roman"/>
              </a:rPr>
              <a:t>начальное </a:t>
            </a:r>
            <a:r>
              <a:rPr sz="1150" b="1" spc="-275" dirty="0">
                <a:latin typeface="Times New Roman"/>
                <a:cs typeface="Times New Roman"/>
              </a:rPr>
              <a:t> </a:t>
            </a:r>
            <a:r>
              <a:rPr sz="1150" b="1" spc="5" dirty="0">
                <a:latin typeface="Times New Roman"/>
                <a:cs typeface="Times New Roman"/>
              </a:rPr>
              <a:t>об</a:t>
            </a:r>
            <a:r>
              <a:rPr sz="1150" b="1" dirty="0">
                <a:latin typeface="Times New Roman"/>
                <a:cs typeface="Times New Roman"/>
              </a:rPr>
              <a:t>р</a:t>
            </a:r>
            <a:r>
              <a:rPr sz="1150" b="1" spc="10" dirty="0">
                <a:latin typeface="Times New Roman"/>
                <a:cs typeface="Times New Roman"/>
              </a:rPr>
              <a:t>а</a:t>
            </a:r>
            <a:r>
              <a:rPr sz="1150" b="1" spc="5" dirty="0">
                <a:latin typeface="Times New Roman"/>
                <a:cs typeface="Times New Roman"/>
              </a:rPr>
              <a:t>зо</a:t>
            </a:r>
            <a:r>
              <a:rPr sz="1150" b="1" dirty="0">
                <a:latin typeface="Times New Roman"/>
                <a:cs typeface="Times New Roman"/>
              </a:rPr>
              <a:t>в</a:t>
            </a:r>
            <a:r>
              <a:rPr sz="1150" b="1" spc="5" dirty="0">
                <a:latin typeface="Times New Roman"/>
                <a:cs typeface="Times New Roman"/>
              </a:rPr>
              <a:t>а</a:t>
            </a:r>
            <a:r>
              <a:rPr sz="1150" b="1" dirty="0">
                <a:latin typeface="Times New Roman"/>
                <a:cs typeface="Times New Roman"/>
              </a:rPr>
              <a:t>ние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1775841" y="4982971"/>
            <a:ext cx="855344" cy="3740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30810">
              <a:lnSpc>
                <a:spcPts val="1340"/>
              </a:lnSpc>
              <a:spcBef>
                <a:spcPts val="190"/>
              </a:spcBef>
            </a:pPr>
            <a:r>
              <a:rPr sz="1150" b="1" spc="5" dirty="0">
                <a:latin typeface="Times New Roman"/>
                <a:cs typeface="Times New Roman"/>
              </a:rPr>
              <a:t>основное 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spc="5" dirty="0">
                <a:latin typeface="Times New Roman"/>
                <a:cs typeface="Times New Roman"/>
              </a:rPr>
              <a:t>об</a:t>
            </a:r>
            <a:r>
              <a:rPr sz="1150" b="1" dirty="0">
                <a:latin typeface="Times New Roman"/>
                <a:cs typeface="Times New Roman"/>
              </a:rPr>
              <a:t>р</a:t>
            </a:r>
            <a:r>
              <a:rPr sz="1150" b="1" spc="10" dirty="0">
                <a:latin typeface="Times New Roman"/>
                <a:cs typeface="Times New Roman"/>
              </a:rPr>
              <a:t>а</a:t>
            </a:r>
            <a:r>
              <a:rPr sz="1150" b="1" spc="5" dirty="0">
                <a:latin typeface="Times New Roman"/>
                <a:cs typeface="Times New Roman"/>
              </a:rPr>
              <a:t>зо</a:t>
            </a:r>
            <a:r>
              <a:rPr sz="1150" b="1" dirty="0">
                <a:latin typeface="Times New Roman"/>
                <a:cs typeface="Times New Roman"/>
              </a:rPr>
              <a:t>в</a:t>
            </a:r>
            <a:r>
              <a:rPr sz="1150" b="1" spc="5" dirty="0">
                <a:latin typeface="Times New Roman"/>
                <a:cs typeface="Times New Roman"/>
              </a:rPr>
              <a:t>а</a:t>
            </a:r>
            <a:r>
              <a:rPr sz="1150" b="1" dirty="0">
                <a:latin typeface="Times New Roman"/>
                <a:cs typeface="Times New Roman"/>
              </a:rPr>
              <a:t>ние</a:t>
            </a:r>
            <a:endParaRPr sz="115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903347" y="4982971"/>
            <a:ext cx="855344" cy="374015"/>
          </a:xfrm>
          <a:prstGeom prst="rect">
            <a:avLst/>
          </a:prstGeom>
        </p:spPr>
        <p:txBody>
          <a:bodyPr vert="horz" wrap="square" lIns="0" tIns="24130" rIns="0" bIns="0" rtlCol="0">
            <a:spAutoFit/>
          </a:bodyPr>
          <a:lstStyle/>
          <a:p>
            <a:pPr marL="12700" marR="5080" indent="162560">
              <a:lnSpc>
                <a:spcPts val="1340"/>
              </a:lnSpc>
              <a:spcBef>
                <a:spcPts val="190"/>
              </a:spcBef>
            </a:pPr>
            <a:r>
              <a:rPr sz="1150" b="1" spc="5" dirty="0">
                <a:latin typeface="Times New Roman"/>
                <a:cs typeface="Times New Roman"/>
              </a:rPr>
              <a:t>среднее </a:t>
            </a:r>
            <a:r>
              <a:rPr sz="1150" b="1" spc="10" dirty="0">
                <a:latin typeface="Times New Roman"/>
                <a:cs typeface="Times New Roman"/>
              </a:rPr>
              <a:t> </a:t>
            </a:r>
            <a:r>
              <a:rPr sz="1150" b="1" spc="5" dirty="0">
                <a:latin typeface="Times New Roman"/>
                <a:cs typeface="Times New Roman"/>
              </a:rPr>
              <a:t>об</a:t>
            </a:r>
            <a:r>
              <a:rPr sz="1150" b="1" dirty="0">
                <a:latin typeface="Times New Roman"/>
                <a:cs typeface="Times New Roman"/>
              </a:rPr>
              <a:t>р</a:t>
            </a:r>
            <a:r>
              <a:rPr sz="1150" b="1" spc="10" dirty="0">
                <a:latin typeface="Times New Roman"/>
                <a:cs typeface="Times New Roman"/>
              </a:rPr>
              <a:t>а</a:t>
            </a:r>
            <a:r>
              <a:rPr sz="1150" b="1" spc="5" dirty="0">
                <a:latin typeface="Times New Roman"/>
                <a:cs typeface="Times New Roman"/>
              </a:rPr>
              <a:t>зо</a:t>
            </a:r>
            <a:r>
              <a:rPr sz="1150" b="1" dirty="0">
                <a:latin typeface="Times New Roman"/>
                <a:cs typeface="Times New Roman"/>
              </a:rPr>
              <a:t>в</a:t>
            </a:r>
            <a:r>
              <a:rPr sz="1150" b="1" spc="5" dirty="0">
                <a:latin typeface="Times New Roman"/>
                <a:cs typeface="Times New Roman"/>
              </a:rPr>
              <a:t>а</a:t>
            </a:r>
            <a:r>
              <a:rPr sz="1150" b="1" dirty="0">
                <a:latin typeface="Times New Roman"/>
                <a:cs typeface="Times New Roman"/>
              </a:rPr>
              <a:t>ние</a:t>
            </a:r>
            <a:endParaRPr sz="1150">
              <a:latin typeface="Times New Roman"/>
              <a:cs typeface="Times New Roman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201604" y="1682432"/>
            <a:ext cx="1998345" cy="3717290"/>
            <a:chOff x="4201604" y="1682432"/>
            <a:chExt cx="1998345" cy="3717290"/>
          </a:xfrm>
        </p:grpSpPr>
        <p:sp>
          <p:nvSpPr>
            <p:cNvPr id="14" name="object 14"/>
            <p:cNvSpPr/>
            <p:nvPr/>
          </p:nvSpPr>
          <p:spPr>
            <a:xfrm>
              <a:off x="4203191" y="1684020"/>
              <a:ext cx="1995170" cy="3714115"/>
            </a:xfrm>
            <a:custGeom>
              <a:avLst/>
              <a:gdLst/>
              <a:ahLst/>
              <a:cxnLst/>
              <a:rect l="l" t="t" r="r" b="b"/>
              <a:pathLst>
                <a:path w="1995170" h="3714115">
                  <a:moveTo>
                    <a:pt x="0" y="3713988"/>
                  </a:moveTo>
                  <a:lnTo>
                    <a:pt x="1994915" y="3713988"/>
                  </a:lnTo>
                  <a:lnTo>
                    <a:pt x="1994915" y="0"/>
                  </a:lnTo>
                  <a:lnTo>
                    <a:pt x="0" y="0"/>
                  </a:lnTo>
                  <a:lnTo>
                    <a:pt x="0" y="3713988"/>
                  </a:lnTo>
                  <a:close/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4325111" y="2112264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08" y="0"/>
                  </a:moveTo>
                  <a:lnTo>
                    <a:pt x="0" y="0"/>
                  </a:lnTo>
                  <a:lnTo>
                    <a:pt x="0" y="102108"/>
                  </a:lnTo>
                  <a:lnTo>
                    <a:pt x="102108" y="102108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CC99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4325111" y="2112264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0" y="102108"/>
                  </a:moveTo>
                  <a:lnTo>
                    <a:pt x="102108" y="102108"/>
                  </a:lnTo>
                  <a:lnTo>
                    <a:pt x="102108" y="0"/>
                  </a:lnTo>
                  <a:lnTo>
                    <a:pt x="0" y="0"/>
                  </a:lnTo>
                  <a:lnTo>
                    <a:pt x="0" y="102108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7" name="object 17"/>
          <p:cNvSpPr txBox="1"/>
          <p:nvPr/>
        </p:nvSpPr>
        <p:spPr>
          <a:xfrm>
            <a:off x="4474209" y="2019426"/>
            <a:ext cx="1243965" cy="506730"/>
          </a:xfrm>
          <a:prstGeom prst="rect">
            <a:avLst/>
          </a:prstGeom>
        </p:spPr>
        <p:txBody>
          <a:bodyPr vert="horz" wrap="square" lIns="0" tIns="27939" rIns="0" bIns="0" rtlCol="0">
            <a:spAutoFit/>
          </a:bodyPr>
          <a:lstStyle/>
          <a:p>
            <a:pPr marR="5080">
              <a:lnSpc>
                <a:spcPts val="1860"/>
              </a:lnSpc>
              <a:spcBef>
                <a:spcPts val="219"/>
              </a:spcBef>
            </a:pPr>
            <a:r>
              <a:rPr sz="1600" b="1" dirty="0">
                <a:latin typeface="Times New Roman"/>
                <a:cs typeface="Times New Roman"/>
              </a:rPr>
              <a:t>о</a:t>
            </a:r>
            <a:r>
              <a:rPr sz="1600" b="1" spc="-40" dirty="0">
                <a:latin typeface="Times New Roman"/>
                <a:cs typeface="Times New Roman"/>
              </a:rPr>
              <a:t>б</a:t>
            </a:r>
            <a:r>
              <a:rPr sz="1600" b="1" spc="-10" dirty="0">
                <a:latin typeface="Times New Roman"/>
                <a:cs typeface="Times New Roman"/>
              </a:rPr>
              <a:t>я</a:t>
            </a:r>
            <a:r>
              <a:rPr sz="1600" b="1" dirty="0">
                <a:latin typeface="Times New Roman"/>
                <a:cs typeface="Times New Roman"/>
              </a:rPr>
              <a:t>з</a:t>
            </a:r>
            <a:r>
              <a:rPr sz="1600" b="1" spc="-3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те</a:t>
            </a:r>
            <a:r>
              <a:rPr sz="1600" b="1" spc="-5" dirty="0">
                <a:latin typeface="Times New Roman"/>
                <a:cs typeface="Times New Roman"/>
              </a:rPr>
              <a:t>льная  </a:t>
            </a:r>
            <a:r>
              <a:rPr sz="1600" b="1" dirty="0">
                <a:latin typeface="Times New Roman"/>
                <a:cs typeface="Times New Roman"/>
              </a:rPr>
              <a:t>часть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18" name="object 18"/>
          <p:cNvGrpSpPr/>
          <p:nvPr/>
        </p:nvGrpSpPr>
        <p:grpSpPr>
          <a:xfrm>
            <a:off x="4318761" y="3963670"/>
            <a:ext cx="114935" cy="114935"/>
            <a:chOff x="4318761" y="3963670"/>
            <a:chExt cx="114935" cy="114935"/>
          </a:xfrm>
        </p:grpSpPr>
        <p:sp>
          <p:nvSpPr>
            <p:cNvPr id="19" name="object 19"/>
            <p:cNvSpPr/>
            <p:nvPr/>
          </p:nvSpPr>
          <p:spPr>
            <a:xfrm>
              <a:off x="4325111" y="397002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102108" y="0"/>
                  </a:moveTo>
                  <a:lnTo>
                    <a:pt x="0" y="0"/>
                  </a:lnTo>
                  <a:lnTo>
                    <a:pt x="0" y="102107"/>
                  </a:lnTo>
                  <a:lnTo>
                    <a:pt x="102108" y="102107"/>
                  </a:lnTo>
                  <a:lnTo>
                    <a:pt x="102108" y="0"/>
                  </a:lnTo>
                  <a:close/>
                </a:path>
              </a:pathLst>
            </a:custGeom>
            <a:solidFill>
              <a:srgbClr val="FFFF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325111" y="3970020"/>
              <a:ext cx="102235" cy="102235"/>
            </a:xfrm>
            <a:custGeom>
              <a:avLst/>
              <a:gdLst/>
              <a:ahLst/>
              <a:cxnLst/>
              <a:rect l="l" t="t" r="r" b="b"/>
              <a:pathLst>
                <a:path w="102235" h="102235">
                  <a:moveTo>
                    <a:pt x="0" y="102107"/>
                  </a:moveTo>
                  <a:lnTo>
                    <a:pt x="102108" y="102107"/>
                  </a:lnTo>
                  <a:lnTo>
                    <a:pt x="102108" y="0"/>
                  </a:lnTo>
                  <a:lnTo>
                    <a:pt x="0" y="0"/>
                  </a:lnTo>
                  <a:lnTo>
                    <a:pt x="0" y="102107"/>
                  </a:lnTo>
                  <a:close/>
                </a:path>
              </a:pathLst>
            </a:custGeom>
            <a:ln w="12192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1" name="object 21"/>
          <p:cNvSpPr txBox="1"/>
          <p:nvPr/>
        </p:nvSpPr>
        <p:spPr>
          <a:xfrm>
            <a:off x="4474209" y="3875989"/>
            <a:ext cx="1640839" cy="1211580"/>
          </a:xfrm>
          <a:prstGeom prst="rect">
            <a:avLst/>
          </a:prstGeom>
        </p:spPr>
        <p:txBody>
          <a:bodyPr vert="horz" wrap="square" lIns="0" tIns="22860" rIns="0" bIns="0" rtlCol="0">
            <a:spAutoFit/>
          </a:bodyPr>
          <a:lstStyle/>
          <a:p>
            <a:pPr marR="5080">
              <a:lnSpc>
                <a:spcPct val="96400"/>
              </a:lnSpc>
              <a:spcBef>
                <a:spcPts val="180"/>
              </a:spcBef>
            </a:pPr>
            <a:r>
              <a:rPr sz="1600" b="1" dirty="0">
                <a:latin typeface="Times New Roman"/>
                <a:cs typeface="Times New Roman"/>
              </a:rPr>
              <a:t>часть,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spc="-10" dirty="0">
                <a:latin typeface="Times New Roman"/>
                <a:cs typeface="Times New Roman"/>
              </a:rPr>
              <a:t>формируемая </a:t>
            </a:r>
            <a:r>
              <a:rPr sz="1600" b="1" spc="-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участниками </a:t>
            </a:r>
            <a:r>
              <a:rPr sz="1600" b="1" spc="5" dirty="0">
                <a:latin typeface="Times New Roman"/>
                <a:cs typeface="Times New Roman"/>
              </a:rPr>
              <a:t> </a:t>
            </a:r>
            <a:r>
              <a:rPr sz="1600" b="1" dirty="0">
                <a:latin typeface="Times New Roman"/>
                <a:cs typeface="Times New Roman"/>
              </a:rPr>
              <a:t>обра</a:t>
            </a:r>
            <a:r>
              <a:rPr sz="1600" b="1" spc="-10" dirty="0">
                <a:latin typeface="Times New Roman"/>
                <a:cs typeface="Times New Roman"/>
              </a:rPr>
              <a:t>з</a:t>
            </a:r>
            <a:r>
              <a:rPr sz="1600" b="1" spc="-40" dirty="0">
                <a:latin typeface="Times New Roman"/>
                <a:cs typeface="Times New Roman"/>
              </a:rPr>
              <a:t>о</a:t>
            </a:r>
            <a:r>
              <a:rPr sz="1600" b="1" spc="-5" dirty="0">
                <a:latin typeface="Times New Roman"/>
                <a:cs typeface="Times New Roman"/>
              </a:rPr>
              <a:t>в</a:t>
            </a:r>
            <a:r>
              <a:rPr sz="1600" b="1" spc="-45" dirty="0">
                <a:latin typeface="Times New Roman"/>
                <a:cs typeface="Times New Roman"/>
              </a:rPr>
              <a:t>а</a:t>
            </a:r>
            <a:r>
              <a:rPr sz="1600" b="1" spc="-10" dirty="0">
                <a:latin typeface="Times New Roman"/>
                <a:cs typeface="Times New Roman"/>
              </a:rPr>
              <a:t>те</a:t>
            </a:r>
            <a:r>
              <a:rPr sz="1600" b="1" spc="-5" dirty="0">
                <a:latin typeface="Times New Roman"/>
                <a:cs typeface="Times New Roman"/>
              </a:rPr>
              <a:t>льно</a:t>
            </a:r>
            <a:r>
              <a:rPr sz="1600" b="1" spc="-40" dirty="0">
                <a:latin typeface="Times New Roman"/>
                <a:cs typeface="Times New Roman"/>
              </a:rPr>
              <a:t>г</a:t>
            </a:r>
            <a:r>
              <a:rPr sz="1600" b="1" dirty="0">
                <a:latin typeface="Times New Roman"/>
                <a:cs typeface="Times New Roman"/>
              </a:rPr>
              <a:t>о  процесса</a:t>
            </a:r>
            <a:endParaRPr sz="1600">
              <a:latin typeface="Times New Roman"/>
              <a:cs typeface="Times New Roman"/>
            </a:endParaRPr>
          </a:p>
        </p:txBody>
      </p:sp>
      <p:grpSp>
        <p:nvGrpSpPr>
          <p:cNvPr id="22" name="object 22"/>
          <p:cNvGrpSpPr/>
          <p:nvPr/>
        </p:nvGrpSpPr>
        <p:grpSpPr>
          <a:xfrm>
            <a:off x="62293" y="909637"/>
            <a:ext cx="8931275" cy="5860415"/>
            <a:chOff x="62293" y="909637"/>
            <a:chExt cx="8931275" cy="5860415"/>
          </a:xfrm>
        </p:grpSpPr>
        <p:sp>
          <p:nvSpPr>
            <p:cNvPr id="23" name="object 23"/>
            <p:cNvSpPr/>
            <p:nvPr/>
          </p:nvSpPr>
          <p:spPr>
            <a:xfrm>
              <a:off x="67056" y="914400"/>
              <a:ext cx="6160135" cy="5093335"/>
            </a:xfrm>
            <a:custGeom>
              <a:avLst/>
              <a:gdLst/>
              <a:ahLst/>
              <a:cxnLst/>
              <a:rect l="l" t="t" r="r" b="b"/>
              <a:pathLst>
                <a:path w="6160135" h="5093335">
                  <a:moveTo>
                    <a:pt x="0" y="5093208"/>
                  </a:moveTo>
                  <a:lnTo>
                    <a:pt x="6160008" y="5093208"/>
                  </a:lnTo>
                  <a:lnTo>
                    <a:pt x="6160008" y="0"/>
                  </a:lnTo>
                  <a:lnTo>
                    <a:pt x="0" y="0"/>
                  </a:lnTo>
                  <a:lnTo>
                    <a:pt x="0" y="5093208"/>
                  </a:lnTo>
                  <a:close/>
                </a:path>
              </a:pathLst>
            </a:custGeom>
            <a:ln w="9143">
              <a:solidFill>
                <a:srgbClr val="1F487C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6228588" y="981456"/>
              <a:ext cx="2735580" cy="5759450"/>
            </a:xfrm>
            <a:custGeom>
              <a:avLst/>
              <a:gdLst/>
              <a:ahLst/>
              <a:cxnLst/>
              <a:rect l="l" t="t" r="r" b="b"/>
              <a:pathLst>
                <a:path w="2735579" h="5759450">
                  <a:moveTo>
                    <a:pt x="0" y="564388"/>
                  </a:moveTo>
                  <a:lnTo>
                    <a:pt x="705231" y="564388"/>
                  </a:lnTo>
                  <a:lnTo>
                    <a:pt x="705231" y="451993"/>
                  </a:lnTo>
                  <a:lnTo>
                    <a:pt x="283971" y="451993"/>
                  </a:lnTo>
                  <a:lnTo>
                    <a:pt x="1367789" y="0"/>
                  </a:lnTo>
                  <a:lnTo>
                    <a:pt x="2451608" y="451993"/>
                  </a:lnTo>
                  <a:lnTo>
                    <a:pt x="2030348" y="451993"/>
                  </a:lnTo>
                  <a:lnTo>
                    <a:pt x="2030348" y="564388"/>
                  </a:lnTo>
                  <a:lnTo>
                    <a:pt x="2735580" y="564388"/>
                  </a:lnTo>
                  <a:lnTo>
                    <a:pt x="2735580" y="5759194"/>
                  </a:lnTo>
                  <a:lnTo>
                    <a:pt x="0" y="5759194"/>
                  </a:lnTo>
                  <a:lnTo>
                    <a:pt x="0" y="564388"/>
                  </a:lnTo>
                  <a:close/>
                </a:path>
              </a:pathLst>
            </a:custGeom>
            <a:ln w="57911">
              <a:solidFill>
                <a:srgbClr val="00009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6371844" y="3285744"/>
              <a:ext cx="2376170" cy="1057910"/>
            </a:xfrm>
            <a:custGeom>
              <a:avLst/>
              <a:gdLst/>
              <a:ahLst/>
              <a:cxnLst/>
              <a:rect l="l" t="t" r="r" b="b"/>
              <a:pathLst>
                <a:path w="2376170" h="1057910">
                  <a:moveTo>
                    <a:pt x="2375916" y="0"/>
                  </a:moveTo>
                  <a:lnTo>
                    <a:pt x="0" y="0"/>
                  </a:lnTo>
                  <a:lnTo>
                    <a:pt x="0" y="1057655"/>
                  </a:lnTo>
                  <a:lnTo>
                    <a:pt x="2375916" y="1057655"/>
                  </a:lnTo>
                  <a:lnTo>
                    <a:pt x="237591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6" name="object 26"/>
          <p:cNvSpPr txBox="1"/>
          <p:nvPr/>
        </p:nvSpPr>
        <p:spPr>
          <a:xfrm>
            <a:off x="6245224" y="3285744"/>
            <a:ext cx="2539111" cy="974626"/>
          </a:xfrm>
          <a:prstGeom prst="rect">
            <a:avLst/>
          </a:prstGeom>
          <a:ln w="9144">
            <a:solidFill>
              <a:srgbClr val="000000"/>
            </a:solidFill>
          </a:ln>
        </p:spPr>
        <p:txBody>
          <a:bodyPr vert="horz" wrap="square" lIns="0" tIns="0" rIns="0" bIns="0" rtlCol="0">
            <a:spAutoFit/>
          </a:bodyPr>
          <a:lstStyle/>
          <a:p>
            <a:pPr marR="40640" algn="ctr">
              <a:lnSpc>
                <a:spcPts val="1889"/>
              </a:lnSpc>
            </a:pP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</a:t>
            </a:r>
            <a:r>
              <a:rPr sz="1800" b="1" spc="-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r>
              <a:rPr sz="18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путей</a:t>
            </a:r>
            <a:r>
              <a:rPr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ru-RU" sz="1800" spc="-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средств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sz="1800" spc="-7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способов </a:t>
            </a:r>
            <a:r>
              <a:rPr sz="18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1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достижения</a:t>
            </a:r>
            <a:r>
              <a:rPr sz="18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1800" spc="-5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R="40640" algn="ctr">
              <a:lnSpc>
                <a:spcPts val="1889"/>
              </a:lnSpc>
            </a:pPr>
            <a:r>
              <a:rPr sz="1800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результатов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7" name="object 27"/>
          <p:cNvGrpSpPr/>
          <p:nvPr/>
        </p:nvGrpSpPr>
        <p:grpSpPr>
          <a:xfrm>
            <a:off x="6295453" y="1552765"/>
            <a:ext cx="2493645" cy="1593215"/>
            <a:chOff x="6295453" y="1552765"/>
            <a:chExt cx="2493645" cy="1593215"/>
          </a:xfrm>
        </p:grpSpPr>
        <p:sp>
          <p:nvSpPr>
            <p:cNvPr id="28" name="object 28"/>
            <p:cNvSpPr/>
            <p:nvPr/>
          </p:nvSpPr>
          <p:spPr>
            <a:xfrm>
              <a:off x="6300215" y="1557527"/>
              <a:ext cx="2484120" cy="1583690"/>
            </a:xfrm>
            <a:custGeom>
              <a:avLst/>
              <a:gdLst/>
              <a:ahLst/>
              <a:cxnLst/>
              <a:rect l="l" t="t" r="r" b="b"/>
              <a:pathLst>
                <a:path w="2484120" h="1583689">
                  <a:moveTo>
                    <a:pt x="1242060" y="0"/>
                  </a:moveTo>
                  <a:lnTo>
                    <a:pt x="1183594" y="861"/>
                  </a:lnTo>
                  <a:lnTo>
                    <a:pt x="1125823" y="3421"/>
                  </a:lnTo>
                  <a:lnTo>
                    <a:pt x="1068808" y="7641"/>
                  </a:lnTo>
                  <a:lnTo>
                    <a:pt x="1012607" y="13483"/>
                  </a:lnTo>
                  <a:lnTo>
                    <a:pt x="957280" y="20909"/>
                  </a:lnTo>
                  <a:lnTo>
                    <a:pt x="902888" y="29881"/>
                  </a:lnTo>
                  <a:lnTo>
                    <a:pt x="849489" y="40361"/>
                  </a:lnTo>
                  <a:lnTo>
                    <a:pt x="797144" y="52311"/>
                  </a:lnTo>
                  <a:lnTo>
                    <a:pt x="745912" y="65693"/>
                  </a:lnTo>
                  <a:lnTo>
                    <a:pt x="695852" y="80469"/>
                  </a:lnTo>
                  <a:lnTo>
                    <a:pt x="647025" y="96601"/>
                  </a:lnTo>
                  <a:lnTo>
                    <a:pt x="599490" y="114051"/>
                  </a:lnTo>
                  <a:lnTo>
                    <a:pt x="553306" y="132781"/>
                  </a:lnTo>
                  <a:lnTo>
                    <a:pt x="508534" y="152753"/>
                  </a:lnTo>
                  <a:lnTo>
                    <a:pt x="465233" y="173929"/>
                  </a:lnTo>
                  <a:lnTo>
                    <a:pt x="423462" y="196270"/>
                  </a:lnTo>
                  <a:lnTo>
                    <a:pt x="383282" y="219740"/>
                  </a:lnTo>
                  <a:lnTo>
                    <a:pt x="344752" y="244299"/>
                  </a:lnTo>
                  <a:lnTo>
                    <a:pt x="307931" y="269910"/>
                  </a:lnTo>
                  <a:lnTo>
                    <a:pt x="272880" y="296535"/>
                  </a:lnTo>
                  <a:lnTo>
                    <a:pt x="239658" y="324136"/>
                  </a:lnTo>
                  <a:lnTo>
                    <a:pt x="208324" y="352675"/>
                  </a:lnTo>
                  <a:lnTo>
                    <a:pt x="178939" y="382113"/>
                  </a:lnTo>
                  <a:lnTo>
                    <a:pt x="151561" y="412413"/>
                  </a:lnTo>
                  <a:lnTo>
                    <a:pt x="126252" y="443537"/>
                  </a:lnTo>
                  <a:lnTo>
                    <a:pt x="103069" y="475446"/>
                  </a:lnTo>
                  <a:lnTo>
                    <a:pt x="82074" y="508104"/>
                  </a:lnTo>
                  <a:lnTo>
                    <a:pt x="63325" y="541471"/>
                  </a:lnTo>
                  <a:lnTo>
                    <a:pt x="32805" y="610182"/>
                  </a:lnTo>
                  <a:lnTo>
                    <a:pt x="11989" y="681275"/>
                  </a:lnTo>
                  <a:lnTo>
                    <a:pt x="1352" y="754447"/>
                  </a:lnTo>
                  <a:lnTo>
                    <a:pt x="0" y="791718"/>
                  </a:lnTo>
                  <a:lnTo>
                    <a:pt x="1352" y="828988"/>
                  </a:lnTo>
                  <a:lnTo>
                    <a:pt x="11989" y="902160"/>
                  </a:lnTo>
                  <a:lnTo>
                    <a:pt x="32805" y="973253"/>
                  </a:lnTo>
                  <a:lnTo>
                    <a:pt x="63325" y="1041964"/>
                  </a:lnTo>
                  <a:lnTo>
                    <a:pt x="82074" y="1075331"/>
                  </a:lnTo>
                  <a:lnTo>
                    <a:pt x="103069" y="1107989"/>
                  </a:lnTo>
                  <a:lnTo>
                    <a:pt x="126252" y="1139898"/>
                  </a:lnTo>
                  <a:lnTo>
                    <a:pt x="151561" y="1171022"/>
                  </a:lnTo>
                  <a:lnTo>
                    <a:pt x="178939" y="1201322"/>
                  </a:lnTo>
                  <a:lnTo>
                    <a:pt x="208324" y="1230760"/>
                  </a:lnTo>
                  <a:lnTo>
                    <a:pt x="239658" y="1259299"/>
                  </a:lnTo>
                  <a:lnTo>
                    <a:pt x="272880" y="1286900"/>
                  </a:lnTo>
                  <a:lnTo>
                    <a:pt x="307931" y="1313525"/>
                  </a:lnTo>
                  <a:lnTo>
                    <a:pt x="344752" y="1339136"/>
                  </a:lnTo>
                  <a:lnTo>
                    <a:pt x="383282" y="1363695"/>
                  </a:lnTo>
                  <a:lnTo>
                    <a:pt x="423462" y="1387165"/>
                  </a:lnTo>
                  <a:lnTo>
                    <a:pt x="465233" y="1409506"/>
                  </a:lnTo>
                  <a:lnTo>
                    <a:pt x="508534" y="1430682"/>
                  </a:lnTo>
                  <a:lnTo>
                    <a:pt x="553306" y="1450654"/>
                  </a:lnTo>
                  <a:lnTo>
                    <a:pt x="599490" y="1469384"/>
                  </a:lnTo>
                  <a:lnTo>
                    <a:pt x="647025" y="1486834"/>
                  </a:lnTo>
                  <a:lnTo>
                    <a:pt x="695852" y="1502966"/>
                  </a:lnTo>
                  <a:lnTo>
                    <a:pt x="745912" y="1517742"/>
                  </a:lnTo>
                  <a:lnTo>
                    <a:pt x="797144" y="1531124"/>
                  </a:lnTo>
                  <a:lnTo>
                    <a:pt x="849489" y="1543074"/>
                  </a:lnTo>
                  <a:lnTo>
                    <a:pt x="902888" y="1553554"/>
                  </a:lnTo>
                  <a:lnTo>
                    <a:pt x="957280" y="1562526"/>
                  </a:lnTo>
                  <a:lnTo>
                    <a:pt x="1012607" y="1569952"/>
                  </a:lnTo>
                  <a:lnTo>
                    <a:pt x="1068808" y="1575794"/>
                  </a:lnTo>
                  <a:lnTo>
                    <a:pt x="1125823" y="1580014"/>
                  </a:lnTo>
                  <a:lnTo>
                    <a:pt x="1183594" y="1582574"/>
                  </a:lnTo>
                  <a:lnTo>
                    <a:pt x="1242060" y="1583436"/>
                  </a:lnTo>
                  <a:lnTo>
                    <a:pt x="1300525" y="1582574"/>
                  </a:lnTo>
                  <a:lnTo>
                    <a:pt x="1358296" y="1580014"/>
                  </a:lnTo>
                  <a:lnTo>
                    <a:pt x="1415311" y="1575794"/>
                  </a:lnTo>
                  <a:lnTo>
                    <a:pt x="1471512" y="1569952"/>
                  </a:lnTo>
                  <a:lnTo>
                    <a:pt x="1526839" y="1562526"/>
                  </a:lnTo>
                  <a:lnTo>
                    <a:pt x="1581231" y="1553554"/>
                  </a:lnTo>
                  <a:lnTo>
                    <a:pt x="1634630" y="1543074"/>
                  </a:lnTo>
                  <a:lnTo>
                    <a:pt x="1686975" y="1531124"/>
                  </a:lnTo>
                  <a:lnTo>
                    <a:pt x="1738207" y="1517742"/>
                  </a:lnTo>
                  <a:lnTo>
                    <a:pt x="1788267" y="1502966"/>
                  </a:lnTo>
                  <a:lnTo>
                    <a:pt x="1837094" y="1486834"/>
                  </a:lnTo>
                  <a:lnTo>
                    <a:pt x="1884629" y="1469384"/>
                  </a:lnTo>
                  <a:lnTo>
                    <a:pt x="1930813" y="1450654"/>
                  </a:lnTo>
                  <a:lnTo>
                    <a:pt x="1975585" y="1430682"/>
                  </a:lnTo>
                  <a:lnTo>
                    <a:pt x="2018886" y="1409506"/>
                  </a:lnTo>
                  <a:lnTo>
                    <a:pt x="2060657" y="1387165"/>
                  </a:lnTo>
                  <a:lnTo>
                    <a:pt x="2100837" y="1363695"/>
                  </a:lnTo>
                  <a:lnTo>
                    <a:pt x="2139367" y="1339136"/>
                  </a:lnTo>
                  <a:lnTo>
                    <a:pt x="2176188" y="1313525"/>
                  </a:lnTo>
                  <a:lnTo>
                    <a:pt x="2211239" y="1286900"/>
                  </a:lnTo>
                  <a:lnTo>
                    <a:pt x="2244461" y="1259299"/>
                  </a:lnTo>
                  <a:lnTo>
                    <a:pt x="2275795" y="1230760"/>
                  </a:lnTo>
                  <a:lnTo>
                    <a:pt x="2305180" y="1201322"/>
                  </a:lnTo>
                  <a:lnTo>
                    <a:pt x="2332558" y="1171022"/>
                  </a:lnTo>
                  <a:lnTo>
                    <a:pt x="2357867" y="1139898"/>
                  </a:lnTo>
                  <a:lnTo>
                    <a:pt x="2381050" y="1107989"/>
                  </a:lnTo>
                  <a:lnTo>
                    <a:pt x="2402045" y="1075331"/>
                  </a:lnTo>
                  <a:lnTo>
                    <a:pt x="2420794" y="1041964"/>
                  </a:lnTo>
                  <a:lnTo>
                    <a:pt x="2451314" y="973253"/>
                  </a:lnTo>
                  <a:lnTo>
                    <a:pt x="2472130" y="902160"/>
                  </a:lnTo>
                  <a:lnTo>
                    <a:pt x="2482767" y="828988"/>
                  </a:lnTo>
                  <a:lnTo>
                    <a:pt x="2484119" y="791718"/>
                  </a:lnTo>
                  <a:lnTo>
                    <a:pt x="2482767" y="754447"/>
                  </a:lnTo>
                  <a:lnTo>
                    <a:pt x="2472130" y="681275"/>
                  </a:lnTo>
                  <a:lnTo>
                    <a:pt x="2451314" y="610182"/>
                  </a:lnTo>
                  <a:lnTo>
                    <a:pt x="2420794" y="541471"/>
                  </a:lnTo>
                  <a:lnTo>
                    <a:pt x="2402045" y="508104"/>
                  </a:lnTo>
                  <a:lnTo>
                    <a:pt x="2381050" y="475446"/>
                  </a:lnTo>
                  <a:lnTo>
                    <a:pt x="2357867" y="443537"/>
                  </a:lnTo>
                  <a:lnTo>
                    <a:pt x="2332558" y="412413"/>
                  </a:lnTo>
                  <a:lnTo>
                    <a:pt x="2305180" y="382113"/>
                  </a:lnTo>
                  <a:lnTo>
                    <a:pt x="2275795" y="352675"/>
                  </a:lnTo>
                  <a:lnTo>
                    <a:pt x="2244461" y="324136"/>
                  </a:lnTo>
                  <a:lnTo>
                    <a:pt x="2211239" y="296535"/>
                  </a:lnTo>
                  <a:lnTo>
                    <a:pt x="2176188" y="269910"/>
                  </a:lnTo>
                  <a:lnTo>
                    <a:pt x="2139367" y="244299"/>
                  </a:lnTo>
                  <a:lnTo>
                    <a:pt x="2100837" y="219740"/>
                  </a:lnTo>
                  <a:lnTo>
                    <a:pt x="2060657" y="196270"/>
                  </a:lnTo>
                  <a:lnTo>
                    <a:pt x="2018886" y="173929"/>
                  </a:lnTo>
                  <a:lnTo>
                    <a:pt x="1975585" y="152753"/>
                  </a:lnTo>
                  <a:lnTo>
                    <a:pt x="1930813" y="132781"/>
                  </a:lnTo>
                  <a:lnTo>
                    <a:pt x="1884629" y="114051"/>
                  </a:lnTo>
                  <a:lnTo>
                    <a:pt x="1837094" y="96601"/>
                  </a:lnTo>
                  <a:lnTo>
                    <a:pt x="1788267" y="80469"/>
                  </a:lnTo>
                  <a:lnTo>
                    <a:pt x="1738207" y="65693"/>
                  </a:lnTo>
                  <a:lnTo>
                    <a:pt x="1686975" y="52311"/>
                  </a:lnTo>
                  <a:lnTo>
                    <a:pt x="1634630" y="40361"/>
                  </a:lnTo>
                  <a:lnTo>
                    <a:pt x="1581231" y="29881"/>
                  </a:lnTo>
                  <a:lnTo>
                    <a:pt x="1526839" y="20909"/>
                  </a:lnTo>
                  <a:lnTo>
                    <a:pt x="1471512" y="13483"/>
                  </a:lnTo>
                  <a:lnTo>
                    <a:pt x="1415311" y="7641"/>
                  </a:lnTo>
                  <a:lnTo>
                    <a:pt x="1358296" y="3421"/>
                  </a:lnTo>
                  <a:lnTo>
                    <a:pt x="1300525" y="861"/>
                  </a:lnTo>
                  <a:lnTo>
                    <a:pt x="124206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6300215" y="1557527"/>
              <a:ext cx="2484120" cy="1583690"/>
            </a:xfrm>
            <a:custGeom>
              <a:avLst/>
              <a:gdLst/>
              <a:ahLst/>
              <a:cxnLst/>
              <a:rect l="l" t="t" r="r" b="b"/>
              <a:pathLst>
                <a:path w="2484120" h="1583689">
                  <a:moveTo>
                    <a:pt x="0" y="791718"/>
                  </a:moveTo>
                  <a:lnTo>
                    <a:pt x="5368" y="717620"/>
                  </a:lnTo>
                  <a:lnTo>
                    <a:pt x="21154" y="645450"/>
                  </a:lnTo>
                  <a:lnTo>
                    <a:pt x="46882" y="575509"/>
                  </a:lnTo>
                  <a:lnTo>
                    <a:pt x="82074" y="508104"/>
                  </a:lnTo>
                  <a:lnTo>
                    <a:pt x="103069" y="475446"/>
                  </a:lnTo>
                  <a:lnTo>
                    <a:pt x="126252" y="443537"/>
                  </a:lnTo>
                  <a:lnTo>
                    <a:pt x="151561" y="412413"/>
                  </a:lnTo>
                  <a:lnTo>
                    <a:pt x="178939" y="382113"/>
                  </a:lnTo>
                  <a:lnTo>
                    <a:pt x="208324" y="352675"/>
                  </a:lnTo>
                  <a:lnTo>
                    <a:pt x="239658" y="324136"/>
                  </a:lnTo>
                  <a:lnTo>
                    <a:pt x="272880" y="296535"/>
                  </a:lnTo>
                  <a:lnTo>
                    <a:pt x="307931" y="269910"/>
                  </a:lnTo>
                  <a:lnTo>
                    <a:pt x="344752" y="244299"/>
                  </a:lnTo>
                  <a:lnTo>
                    <a:pt x="383282" y="219740"/>
                  </a:lnTo>
                  <a:lnTo>
                    <a:pt x="423462" y="196270"/>
                  </a:lnTo>
                  <a:lnTo>
                    <a:pt x="465233" y="173929"/>
                  </a:lnTo>
                  <a:lnTo>
                    <a:pt x="508534" y="152753"/>
                  </a:lnTo>
                  <a:lnTo>
                    <a:pt x="553306" y="132781"/>
                  </a:lnTo>
                  <a:lnTo>
                    <a:pt x="599490" y="114051"/>
                  </a:lnTo>
                  <a:lnTo>
                    <a:pt x="647025" y="96601"/>
                  </a:lnTo>
                  <a:lnTo>
                    <a:pt x="695852" y="80469"/>
                  </a:lnTo>
                  <a:lnTo>
                    <a:pt x="745912" y="65693"/>
                  </a:lnTo>
                  <a:lnTo>
                    <a:pt x="797144" y="52311"/>
                  </a:lnTo>
                  <a:lnTo>
                    <a:pt x="849489" y="40361"/>
                  </a:lnTo>
                  <a:lnTo>
                    <a:pt x="902888" y="29881"/>
                  </a:lnTo>
                  <a:lnTo>
                    <a:pt x="957280" y="20909"/>
                  </a:lnTo>
                  <a:lnTo>
                    <a:pt x="1012607" y="13483"/>
                  </a:lnTo>
                  <a:lnTo>
                    <a:pt x="1068808" y="7641"/>
                  </a:lnTo>
                  <a:lnTo>
                    <a:pt x="1125823" y="3421"/>
                  </a:lnTo>
                  <a:lnTo>
                    <a:pt x="1183594" y="861"/>
                  </a:lnTo>
                  <a:lnTo>
                    <a:pt x="1242060" y="0"/>
                  </a:lnTo>
                  <a:lnTo>
                    <a:pt x="1300525" y="861"/>
                  </a:lnTo>
                  <a:lnTo>
                    <a:pt x="1358296" y="3421"/>
                  </a:lnTo>
                  <a:lnTo>
                    <a:pt x="1415311" y="7641"/>
                  </a:lnTo>
                  <a:lnTo>
                    <a:pt x="1471512" y="13483"/>
                  </a:lnTo>
                  <a:lnTo>
                    <a:pt x="1526839" y="20909"/>
                  </a:lnTo>
                  <a:lnTo>
                    <a:pt x="1581231" y="29881"/>
                  </a:lnTo>
                  <a:lnTo>
                    <a:pt x="1634630" y="40361"/>
                  </a:lnTo>
                  <a:lnTo>
                    <a:pt x="1686975" y="52311"/>
                  </a:lnTo>
                  <a:lnTo>
                    <a:pt x="1738207" y="65693"/>
                  </a:lnTo>
                  <a:lnTo>
                    <a:pt x="1788267" y="80469"/>
                  </a:lnTo>
                  <a:lnTo>
                    <a:pt x="1837094" y="96601"/>
                  </a:lnTo>
                  <a:lnTo>
                    <a:pt x="1884629" y="114051"/>
                  </a:lnTo>
                  <a:lnTo>
                    <a:pt x="1930813" y="132781"/>
                  </a:lnTo>
                  <a:lnTo>
                    <a:pt x="1975585" y="152753"/>
                  </a:lnTo>
                  <a:lnTo>
                    <a:pt x="2018886" y="173929"/>
                  </a:lnTo>
                  <a:lnTo>
                    <a:pt x="2060657" y="196270"/>
                  </a:lnTo>
                  <a:lnTo>
                    <a:pt x="2100837" y="219740"/>
                  </a:lnTo>
                  <a:lnTo>
                    <a:pt x="2139367" y="244299"/>
                  </a:lnTo>
                  <a:lnTo>
                    <a:pt x="2176188" y="269910"/>
                  </a:lnTo>
                  <a:lnTo>
                    <a:pt x="2211239" y="296535"/>
                  </a:lnTo>
                  <a:lnTo>
                    <a:pt x="2244461" y="324136"/>
                  </a:lnTo>
                  <a:lnTo>
                    <a:pt x="2275795" y="352675"/>
                  </a:lnTo>
                  <a:lnTo>
                    <a:pt x="2305180" y="382113"/>
                  </a:lnTo>
                  <a:lnTo>
                    <a:pt x="2332558" y="412413"/>
                  </a:lnTo>
                  <a:lnTo>
                    <a:pt x="2357867" y="443537"/>
                  </a:lnTo>
                  <a:lnTo>
                    <a:pt x="2381050" y="475446"/>
                  </a:lnTo>
                  <a:lnTo>
                    <a:pt x="2402045" y="508104"/>
                  </a:lnTo>
                  <a:lnTo>
                    <a:pt x="2420794" y="541471"/>
                  </a:lnTo>
                  <a:lnTo>
                    <a:pt x="2451314" y="610182"/>
                  </a:lnTo>
                  <a:lnTo>
                    <a:pt x="2472130" y="681275"/>
                  </a:lnTo>
                  <a:lnTo>
                    <a:pt x="2482767" y="754447"/>
                  </a:lnTo>
                  <a:lnTo>
                    <a:pt x="2484119" y="791718"/>
                  </a:lnTo>
                  <a:lnTo>
                    <a:pt x="2482767" y="828988"/>
                  </a:lnTo>
                  <a:lnTo>
                    <a:pt x="2472130" y="902160"/>
                  </a:lnTo>
                  <a:lnTo>
                    <a:pt x="2451314" y="973253"/>
                  </a:lnTo>
                  <a:lnTo>
                    <a:pt x="2420794" y="1041964"/>
                  </a:lnTo>
                  <a:lnTo>
                    <a:pt x="2402045" y="1075331"/>
                  </a:lnTo>
                  <a:lnTo>
                    <a:pt x="2381050" y="1107989"/>
                  </a:lnTo>
                  <a:lnTo>
                    <a:pt x="2357867" y="1139898"/>
                  </a:lnTo>
                  <a:lnTo>
                    <a:pt x="2332558" y="1171022"/>
                  </a:lnTo>
                  <a:lnTo>
                    <a:pt x="2305180" y="1201322"/>
                  </a:lnTo>
                  <a:lnTo>
                    <a:pt x="2275795" y="1230760"/>
                  </a:lnTo>
                  <a:lnTo>
                    <a:pt x="2244461" y="1259299"/>
                  </a:lnTo>
                  <a:lnTo>
                    <a:pt x="2211239" y="1286900"/>
                  </a:lnTo>
                  <a:lnTo>
                    <a:pt x="2176188" y="1313525"/>
                  </a:lnTo>
                  <a:lnTo>
                    <a:pt x="2139367" y="1339136"/>
                  </a:lnTo>
                  <a:lnTo>
                    <a:pt x="2100837" y="1363695"/>
                  </a:lnTo>
                  <a:lnTo>
                    <a:pt x="2060657" y="1387165"/>
                  </a:lnTo>
                  <a:lnTo>
                    <a:pt x="2018886" y="1409506"/>
                  </a:lnTo>
                  <a:lnTo>
                    <a:pt x="1975585" y="1430682"/>
                  </a:lnTo>
                  <a:lnTo>
                    <a:pt x="1930813" y="1450654"/>
                  </a:lnTo>
                  <a:lnTo>
                    <a:pt x="1884629" y="1469384"/>
                  </a:lnTo>
                  <a:lnTo>
                    <a:pt x="1837094" y="1486834"/>
                  </a:lnTo>
                  <a:lnTo>
                    <a:pt x="1788267" y="1502966"/>
                  </a:lnTo>
                  <a:lnTo>
                    <a:pt x="1738207" y="1517742"/>
                  </a:lnTo>
                  <a:lnTo>
                    <a:pt x="1686975" y="1531124"/>
                  </a:lnTo>
                  <a:lnTo>
                    <a:pt x="1634630" y="1543074"/>
                  </a:lnTo>
                  <a:lnTo>
                    <a:pt x="1581231" y="1553554"/>
                  </a:lnTo>
                  <a:lnTo>
                    <a:pt x="1526839" y="1562526"/>
                  </a:lnTo>
                  <a:lnTo>
                    <a:pt x="1471512" y="1569952"/>
                  </a:lnTo>
                  <a:lnTo>
                    <a:pt x="1415311" y="1575794"/>
                  </a:lnTo>
                  <a:lnTo>
                    <a:pt x="1358296" y="1580014"/>
                  </a:lnTo>
                  <a:lnTo>
                    <a:pt x="1300525" y="1582574"/>
                  </a:lnTo>
                  <a:lnTo>
                    <a:pt x="1242060" y="1583436"/>
                  </a:lnTo>
                  <a:lnTo>
                    <a:pt x="1183594" y="1582574"/>
                  </a:lnTo>
                  <a:lnTo>
                    <a:pt x="1125823" y="1580014"/>
                  </a:lnTo>
                  <a:lnTo>
                    <a:pt x="1068808" y="1575794"/>
                  </a:lnTo>
                  <a:lnTo>
                    <a:pt x="1012607" y="1569952"/>
                  </a:lnTo>
                  <a:lnTo>
                    <a:pt x="957280" y="1562526"/>
                  </a:lnTo>
                  <a:lnTo>
                    <a:pt x="902888" y="1553554"/>
                  </a:lnTo>
                  <a:lnTo>
                    <a:pt x="849489" y="1543074"/>
                  </a:lnTo>
                  <a:lnTo>
                    <a:pt x="797144" y="1531124"/>
                  </a:lnTo>
                  <a:lnTo>
                    <a:pt x="745912" y="1517742"/>
                  </a:lnTo>
                  <a:lnTo>
                    <a:pt x="695852" y="1502966"/>
                  </a:lnTo>
                  <a:lnTo>
                    <a:pt x="647025" y="1486834"/>
                  </a:lnTo>
                  <a:lnTo>
                    <a:pt x="599490" y="1469384"/>
                  </a:lnTo>
                  <a:lnTo>
                    <a:pt x="553306" y="1450654"/>
                  </a:lnTo>
                  <a:lnTo>
                    <a:pt x="508534" y="1430682"/>
                  </a:lnTo>
                  <a:lnTo>
                    <a:pt x="465233" y="1409506"/>
                  </a:lnTo>
                  <a:lnTo>
                    <a:pt x="423462" y="1387165"/>
                  </a:lnTo>
                  <a:lnTo>
                    <a:pt x="383282" y="1363695"/>
                  </a:lnTo>
                  <a:lnTo>
                    <a:pt x="344752" y="1339136"/>
                  </a:lnTo>
                  <a:lnTo>
                    <a:pt x="307931" y="1313525"/>
                  </a:lnTo>
                  <a:lnTo>
                    <a:pt x="272880" y="1286900"/>
                  </a:lnTo>
                  <a:lnTo>
                    <a:pt x="239658" y="1259299"/>
                  </a:lnTo>
                  <a:lnTo>
                    <a:pt x="208324" y="1230760"/>
                  </a:lnTo>
                  <a:lnTo>
                    <a:pt x="178939" y="1201322"/>
                  </a:lnTo>
                  <a:lnTo>
                    <a:pt x="151561" y="1171022"/>
                  </a:lnTo>
                  <a:lnTo>
                    <a:pt x="126252" y="1139898"/>
                  </a:lnTo>
                  <a:lnTo>
                    <a:pt x="103069" y="1107989"/>
                  </a:lnTo>
                  <a:lnTo>
                    <a:pt x="82074" y="1075331"/>
                  </a:lnTo>
                  <a:lnTo>
                    <a:pt x="63325" y="1041964"/>
                  </a:lnTo>
                  <a:lnTo>
                    <a:pt x="32805" y="973253"/>
                  </a:lnTo>
                  <a:lnTo>
                    <a:pt x="11989" y="902160"/>
                  </a:lnTo>
                  <a:lnTo>
                    <a:pt x="1352" y="828988"/>
                  </a:lnTo>
                  <a:lnTo>
                    <a:pt x="0" y="791718"/>
                  </a:lnTo>
                  <a:close/>
                </a:path>
              </a:pathLst>
            </a:custGeom>
            <a:ln w="914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0" name="object 30"/>
          <p:cNvSpPr txBox="1"/>
          <p:nvPr/>
        </p:nvSpPr>
        <p:spPr>
          <a:xfrm>
            <a:off x="6361938" y="1751457"/>
            <a:ext cx="2364740" cy="8483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11835">
              <a:lnSpc>
                <a:spcPct val="100000"/>
              </a:lnSpc>
              <a:spcBef>
                <a:spcPts val="100"/>
              </a:spcBef>
            </a:pPr>
            <a:r>
              <a:rPr sz="1800" b="1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Ученик</a:t>
            </a:r>
            <a:r>
              <a:rPr sz="18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58750" marR="5080" indent="-146685">
              <a:lnSpc>
                <a:spcPct val="100000"/>
              </a:lnSpc>
            </a:pPr>
            <a:r>
              <a:rPr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</a:t>
            </a:r>
            <a:r>
              <a:rPr sz="1800" spc="-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индивидуальной </a:t>
            </a:r>
            <a:r>
              <a:rPr sz="1800" spc="-39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8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траектории развития</a:t>
            </a:r>
            <a:endParaRPr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1768601" y="858139"/>
            <a:ext cx="2976245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b="1" spc="-5" dirty="0">
                <a:latin typeface="Calibri"/>
                <a:cs typeface="Calibri"/>
              </a:rPr>
              <a:t>Чем</a:t>
            </a:r>
            <a:r>
              <a:rPr sz="1800" b="1" spc="-1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выше</a:t>
            </a:r>
            <a:r>
              <a:rPr sz="1800" b="1" spc="-10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уровень,</a:t>
            </a:r>
            <a:r>
              <a:rPr sz="1800" b="1" spc="-25" dirty="0">
                <a:latin typeface="Calibri"/>
                <a:cs typeface="Calibri"/>
              </a:rPr>
              <a:t> </a:t>
            </a:r>
            <a:r>
              <a:rPr sz="1800" b="1" spc="-10" dirty="0">
                <a:latin typeface="Calibri"/>
                <a:cs typeface="Calibri"/>
              </a:rPr>
              <a:t>тем</a:t>
            </a:r>
            <a:endParaRPr sz="1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1800" b="1" spc="-10" dirty="0">
                <a:latin typeface="Calibri"/>
                <a:cs typeface="Calibri"/>
              </a:rPr>
              <a:t>больше</a:t>
            </a:r>
            <a:r>
              <a:rPr sz="1800" b="1" spc="-35" dirty="0">
                <a:latin typeface="Calibri"/>
                <a:cs typeface="Calibri"/>
              </a:rPr>
              <a:t> </a:t>
            </a:r>
            <a:r>
              <a:rPr sz="1800" b="1" spc="-5" dirty="0">
                <a:latin typeface="Calibri"/>
                <a:cs typeface="Calibri"/>
              </a:rPr>
              <a:t>возможность</a:t>
            </a:r>
            <a:r>
              <a:rPr sz="1800" b="1" spc="-70" dirty="0">
                <a:latin typeface="Calibri"/>
                <a:cs typeface="Calibri"/>
              </a:rPr>
              <a:t> </a:t>
            </a:r>
            <a:r>
              <a:rPr sz="1800" b="1" dirty="0">
                <a:latin typeface="Calibri"/>
                <a:cs typeface="Calibri"/>
              </a:rPr>
              <a:t>выбора</a:t>
            </a:r>
            <a:endParaRPr sz="1800">
              <a:latin typeface="Calibri"/>
              <a:cs typeface="Calibri"/>
            </a:endParaRPr>
          </a:p>
        </p:txBody>
      </p:sp>
      <p:grpSp>
        <p:nvGrpSpPr>
          <p:cNvPr id="32" name="object 32"/>
          <p:cNvGrpSpPr/>
          <p:nvPr/>
        </p:nvGrpSpPr>
        <p:grpSpPr>
          <a:xfrm>
            <a:off x="6359588" y="0"/>
            <a:ext cx="2784475" cy="6539865"/>
            <a:chOff x="6359588" y="0"/>
            <a:chExt cx="2784475" cy="6539865"/>
          </a:xfrm>
        </p:grpSpPr>
        <p:pic>
          <p:nvPicPr>
            <p:cNvPr id="33" name="object 3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681216" y="0"/>
              <a:ext cx="2462783" cy="1211579"/>
            </a:xfrm>
            <a:prstGeom prst="rect">
              <a:avLst/>
            </a:prstGeom>
          </p:spPr>
        </p:pic>
        <p:pic>
          <p:nvPicPr>
            <p:cNvPr id="34" name="object 3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876288" y="0"/>
              <a:ext cx="2267711" cy="836676"/>
            </a:xfrm>
            <a:prstGeom prst="rect">
              <a:avLst/>
            </a:prstGeom>
          </p:spPr>
        </p:pic>
        <p:sp>
          <p:nvSpPr>
            <p:cNvPr id="35" name="object 35"/>
            <p:cNvSpPr/>
            <p:nvPr/>
          </p:nvSpPr>
          <p:spPr>
            <a:xfrm>
              <a:off x="6372606" y="4581905"/>
              <a:ext cx="2376170" cy="1945005"/>
            </a:xfrm>
            <a:custGeom>
              <a:avLst/>
              <a:gdLst/>
              <a:ahLst/>
              <a:cxnLst/>
              <a:rect l="l" t="t" r="r" b="b"/>
              <a:pathLst>
                <a:path w="2376170" h="1945004">
                  <a:moveTo>
                    <a:pt x="2051812" y="0"/>
                  </a:moveTo>
                  <a:lnTo>
                    <a:pt x="324103" y="0"/>
                  </a:lnTo>
                  <a:lnTo>
                    <a:pt x="276222" y="3515"/>
                  </a:lnTo>
                  <a:lnTo>
                    <a:pt x="230518" y="13726"/>
                  </a:lnTo>
                  <a:lnTo>
                    <a:pt x="187493" y="30131"/>
                  </a:lnTo>
                  <a:lnTo>
                    <a:pt x="147650" y="52228"/>
                  </a:lnTo>
                  <a:lnTo>
                    <a:pt x="111490" y="79515"/>
                  </a:lnTo>
                  <a:lnTo>
                    <a:pt x="79515" y="111490"/>
                  </a:lnTo>
                  <a:lnTo>
                    <a:pt x="52228" y="147650"/>
                  </a:lnTo>
                  <a:lnTo>
                    <a:pt x="30131" y="187493"/>
                  </a:lnTo>
                  <a:lnTo>
                    <a:pt x="13726" y="230518"/>
                  </a:lnTo>
                  <a:lnTo>
                    <a:pt x="3515" y="276222"/>
                  </a:lnTo>
                  <a:lnTo>
                    <a:pt x="0" y="324104"/>
                  </a:lnTo>
                  <a:lnTo>
                    <a:pt x="0" y="1620507"/>
                  </a:lnTo>
                  <a:lnTo>
                    <a:pt x="3515" y="1668403"/>
                  </a:lnTo>
                  <a:lnTo>
                    <a:pt x="13726" y="1714117"/>
                  </a:lnTo>
                  <a:lnTo>
                    <a:pt x="30131" y="1757147"/>
                  </a:lnTo>
                  <a:lnTo>
                    <a:pt x="52228" y="1796993"/>
                  </a:lnTo>
                  <a:lnTo>
                    <a:pt x="79515" y="1833152"/>
                  </a:lnTo>
                  <a:lnTo>
                    <a:pt x="111490" y="1865124"/>
                  </a:lnTo>
                  <a:lnTo>
                    <a:pt x="147650" y="1892407"/>
                  </a:lnTo>
                  <a:lnTo>
                    <a:pt x="187493" y="1914500"/>
                  </a:lnTo>
                  <a:lnTo>
                    <a:pt x="230518" y="1930901"/>
                  </a:lnTo>
                  <a:lnTo>
                    <a:pt x="276222" y="1941109"/>
                  </a:lnTo>
                  <a:lnTo>
                    <a:pt x="324103" y="1944624"/>
                  </a:lnTo>
                  <a:lnTo>
                    <a:pt x="2051812" y="1944624"/>
                  </a:lnTo>
                  <a:lnTo>
                    <a:pt x="2099693" y="1941109"/>
                  </a:lnTo>
                  <a:lnTo>
                    <a:pt x="2145397" y="1930901"/>
                  </a:lnTo>
                  <a:lnTo>
                    <a:pt x="2188422" y="1914500"/>
                  </a:lnTo>
                  <a:lnTo>
                    <a:pt x="2228265" y="1892407"/>
                  </a:lnTo>
                  <a:lnTo>
                    <a:pt x="2264425" y="1865124"/>
                  </a:lnTo>
                  <a:lnTo>
                    <a:pt x="2296400" y="1833152"/>
                  </a:lnTo>
                  <a:lnTo>
                    <a:pt x="2323687" y="1796993"/>
                  </a:lnTo>
                  <a:lnTo>
                    <a:pt x="2345784" y="1757147"/>
                  </a:lnTo>
                  <a:lnTo>
                    <a:pt x="2362189" y="1714117"/>
                  </a:lnTo>
                  <a:lnTo>
                    <a:pt x="2372400" y="1668403"/>
                  </a:lnTo>
                  <a:lnTo>
                    <a:pt x="2375916" y="1620507"/>
                  </a:lnTo>
                  <a:lnTo>
                    <a:pt x="2375916" y="324104"/>
                  </a:lnTo>
                  <a:lnTo>
                    <a:pt x="2372400" y="276222"/>
                  </a:lnTo>
                  <a:lnTo>
                    <a:pt x="2362189" y="230518"/>
                  </a:lnTo>
                  <a:lnTo>
                    <a:pt x="2345784" y="187493"/>
                  </a:lnTo>
                  <a:lnTo>
                    <a:pt x="2323687" y="147650"/>
                  </a:lnTo>
                  <a:lnTo>
                    <a:pt x="2296400" y="111490"/>
                  </a:lnTo>
                  <a:lnTo>
                    <a:pt x="2264425" y="79515"/>
                  </a:lnTo>
                  <a:lnTo>
                    <a:pt x="2228265" y="52228"/>
                  </a:lnTo>
                  <a:lnTo>
                    <a:pt x="2188422" y="30131"/>
                  </a:lnTo>
                  <a:lnTo>
                    <a:pt x="2145397" y="13726"/>
                  </a:lnTo>
                  <a:lnTo>
                    <a:pt x="2099693" y="3515"/>
                  </a:lnTo>
                  <a:lnTo>
                    <a:pt x="2051812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6372606" y="4581905"/>
              <a:ext cx="2376170" cy="1945005"/>
            </a:xfrm>
            <a:custGeom>
              <a:avLst/>
              <a:gdLst/>
              <a:ahLst/>
              <a:cxnLst/>
              <a:rect l="l" t="t" r="r" b="b"/>
              <a:pathLst>
                <a:path w="2376170" h="1945004">
                  <a:moveTo>
                    <a:pt x="0" y="324104"/>
                  </a:moveTo>
                  <a:lnTo>
                    <a:pt x="3515" y="276222"/>
                  </a:lnTo>
                  <a:lnTo>
                    <a:pt x="13726" y="230518"/>
                  </a:lnTo>
                  <a:lnTo>
                    <a:pt x="30131" y="187493"/>
                  </a:lnTo>
                  <a:lnTo>
                    <a:pt x="52228" y="147650"/>
                  </a:lnTo>
                  <a:lnTo>
                    <a:pt x="79515" y="111490"/>
                  </a:lnTo>
                  <a:lnTo>
                    <a:pt x="111490" y="79515"/>
                  </a:lnTo>
                  <a:lnTo>
                    <a:pt x="147650" y="52228"/>
                  </a:lnTo>
                  <a:lnTo>
                    <a:pt x="187493" y="30131"/>
                  </a:lnTo>
                  <a:lnTo>
                    <a:pt x="230518" y="13726"/>
                  </a:lnTo>
                  <a:lnTo>
                    <a:pt x="276222" y="3515"/>
                  </a:lnTo>
                  <a:lnTo>
                    <a:pt x="324103" y="0"/>
                  </a:lnTo>
                  <a:lnTo>
                    <a:pt x="2051812" y="0"/>
                  </a:lnTo>
                  <a:lnTo>
                    <a:pt x="2099693" y="3515"/>
                  </a:lnTo>
                  <a:lnTo>
                    <a:pt x="2145397" y="13726"/>
                  </a:lnTo>
                  <a:lnTo>
                    <a:pt x="2188422" y="30131"/>
                  </a:lnTo>
                  <a:lnTo>
                    <a:pt x="2228265" y="52228"/>
                  </a:lnTo>
                  <a:lnTo>
                    <a:pt x="2264425" y="79515"/>
                  </a:lnTo>
                  <a:lnTo>
                    <a:pt x="2296400" y="111490"/>
                  </a:lnTo>
                  <a:lnTo>
                    <a:pt x="2323687" y="147650"/>
                  </a:lnTo>
                  <a:lnTo>
                    <a:pt x="2345784" y="187493"/>
                  </a:lnTo>
                  <a:lnTo>
                    <a:pt x="2362189" y="230518"/>
                  </a:lnTo>
                  <a:lnTo>
                    <a:pt x="2372400" y="276222"/>
                  </a:lnTo>
                  <a:lnTo>
                    <a:pt x="2375916" y="324104"/>
                  </a:lnTo>
                  <a:lnTo>
                    <a:pt x="2375916" y="1620507"/>
                  </a:lnTo>
                  <a:lnTo>
                    <a:pt x="2372400" y="1668403"/>
                  </a:lnTo>
                  <a:lnTo>
                    <a:pt x="2362189" y="1714117"/>
                  </a:lnTo>
                  <a:lnTo>
                    <a:pt x="2345784" y="1757147"/>
                  </a:lnTo>
                  <a:lnTo>
                    <a:pt x="2323687" y="1796993"/>
                  </a:lnTo>
                  <a:lnTo>
                    <a:pt x="2296400" y="1833152"/>
                  </a:lnTo>
                  <a:lnTo>
                    <a:pt x="2264425" y="1865124"/>
                  </a:lnTo>
                  <a:lnTo>
                    <a:pt x="2228265" y="1892407"/>
                  </a:lnTo>
                  <a:lnTo>
                    <a:pt x="2188422" y="1914500"/>
                  </a:lnTo>
                  <a:lnTo>
                    <a:pt x="2145397" y="1930901"/>
                  </a:lnTo>
                  <a:lnTo>
                    <a:pt x="2099693" y="1941109"/>
                  </a:lnTo>
                  <a:lnTo>
                    <a:pt x="2051812" y="1944624"/>
                  </a:lnTo>
                  <a:lnTo>
                    <a:pt x="324103" y="1944624"/>
                  </a:lnTo>
                  <a:lnTo>
                    <a:pt x="276222" y="1941109"/>
                  </a:lnTo>
                  <a:lnTo>
                    <a:pt x="230518" y="1930901"/>
                  </a:lnTo>
                  <a:lnTo>
                    <a:pt x="187493" y="1914500"/>
                  </a:lnTo>
                  <a:lnTo>
                    <a:pt x="147650" y="1892407"/>
                  </a:lnTo>
                  <a:lnTo>
                    <a:pt x="111490" y="1865124"/>
                  </a:lnTo>
                  <a:lnTo>
                    <a:pt x="79515" y="1833152"/>
                  </a:lnTo>
                  <a:lnTo>
                    <a:pt x="52228" y="1796993"/>
                  </a:lnTo>
                  <a:lnTo>
                    <a:pt x="30131" y="1757147"/>
                  </a:lnTo>
                  <a:lnTo>
                    <a:pt x="13726" y="1714117"/>
                  </a:lnTo>
                  <a:lnTo>
                    <a:pt x="3515" y="1668403"/>
                  </a:lnTo>
                  <a:lnTo>
                    <a:pt x="0" y="1620507"/>
                  </a:lnTo>
                  <a:lnTo>
                    <a:pt x="0" y="324104"/>
                  </a:lnTo>
                  <a:close/>
                </a:path>
              </a:pathLst>
            </a:custGeom>
            <a:ln w="25908">
              <a:solidFill>
                <a:srgbClr val="385D89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37" name="object 37"/>
          <p:cNvSpPr txBox="1"/>
          <p:nvPr/>
        </p:nvSpPr>
        <p:spPr>
          <a:xfrm>
            <a:off x="6614286" y="4554092"/>
            <a:ext cx="1926589" cy="1976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77850">
              <a:lnSpc>
                <a:spcPct val="100000"/>
              </a:lnSpc>
              <a:spcBef>
                <a:spcPts val="95"/>
              </a:spcBef>
            </a:pPr>
            <a:r>
              <a:rPr sz="1600" b="1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Школа</a:t>
            </a:r>
            <a:r>
              <a:rPr sz="1600" b="1" spc="-4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b="1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12090" marR="5080" indent="182880">
              <a:lnSpc>
                <a:spcPct val="100000"/>
              </a:lnSpc>
            </a:pP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самостоятельна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разработке ООП,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marR="35560" indent="141605">
              <a:lnSpc>
                <a:spcPct val="100000"/>
              </a:lnSpc>
            </a:pP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учебных планов,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формировании</a:t>
            </a:r>
            <a:r>
              <a:rPr sz="1600" spc="-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своей </a:t>
            </a:r>
            <a:r>
              <a:rPr sz="1600" spc="-3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структуры, штатного </a:t>
            </a:r>
            <a:r>
              <a:rPr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расписания,</a:t>
            </a:r>
            <a:r>
              <a:rPr sz="1600" spc="33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1600" spc="-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выборе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27660">
              <a:lnSpc>
                <a:spcPct val="100000"/>
              </a:lnSpc>
            </a:pPr>
            <a:r>
              <a:rPr sz="1600" spc="-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оборудования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38" name="object 38"/>
          <p:cNvGrpSpPr/>
          <p:nvPr/>
        </p:nvGrpSpPr>
        <p:grpSpPr>
          <a:xfrm>
            <a:off x="45719" y="0"/>
            <a:ext cx="8598535" cy="6055995"/>
            <a:chOff x="45719" y="0"/>
            <a:chExt cx="8598535" cy="6055995"/>
          </a:xfrm>
        </p:grpSpPr>
        <p:pic>
          <p:nvPicPr>
            <p:cNvPr id="39" name="object 3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133588" y="3814571"/>
              <a:ext cx="510540" cy="451104"/>
            </a:xfrm>
            <a:prstGeom prst="rect">
              <a:avLst/>
            </a:prstGeom>
          </p:spPr>
        </p:pic>
        <p:pic>
          <p:nvPicPr>
            <p:cNvPr id="40" name="object 4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41008" y="4695444"/>
              <a:ext cx="432816" cy="432815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262622" y="2558033"/>
              <a:ext cx="557783" cy="541019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262622" y="2558033"/>
              <a:ext cx="558165" cy="541020"/>
            </a:xfrm>
            <a:custGeom>
              <a:avLst/>
              <a:gdLst/>
              <a:ahLst/>
              <a:cxnLst/>
              <a:rect l="l" t="t" r="r" b="b"/>
              <a:pathLst>
                <a:path w="558165" h="541019">
                  <a:moveTo>
                    <a:pt x="0" y="270510"/>
                  </a:moveTo>
                  <a:lnTo>
                    <a:pt x="4492" y="221897"/>
                  </a:lnTo>
                  <a:lnTo>
                    <a:pt x="17445" y="176139"/>
                  </a:lnTo>
                  <a:lnTo>
                    <a:pt x="38071" y="133999"/>
                  </a:lnTo>
                  <a:lnTo>
                    <a:pt x="65584" y="96243"/>
                  </a:lnTo>
                  <a:lnTo>
                    <a:pt x="99195" y="63635"/>
                  </a:lnTo>
                  <a:lnTo>
                    <a:pt x="138119" y="36942"/>
                  </a:lnTo>
                  <a:lnTo>
                    <a:pt x="181568" y="16929"/>
                  </a:lnTo>
                  <a:lnTo>
                    <a:pt x="228754" y="4359"/>
                  </a:lnTo>
                  <a:lnTo>
                    <a:pt x="278892" y="0"/>
                  </a:lnTo>
                  <a:lnTo>
                    <a:pt x="329029" y="4359"/>
                  </a:lnTo>
                  <a:lnTo>
                    <a:pt x="376215" y="16929"/>
                  </a:lnTo>
                  <a:lnTo>
                    <a:pt x="419664" y="36942"/>
                  </a:lnTo>
                  <a:lnTo>
                    <a:pt x="458588" y="63635"/>
                  </a:lnTo>
                  <a:lnTo>
                    <a:pt x="492199" y="96243"/>
                  </a:lnTo>
                  <a:lnTo>
                    <a:pt x="519712" y="133999"/>
                  </a:lnTo>
                  <a:lnTo>
                    <a:pt x="540338" y="176139"/>
                  </a:lnTo>
                  <a:lnTo>
                    <a:pt x="553291" y="221897"/>
                  </a:lnTo>
                  <a:lnTo>
                    <a:pt x="557783" y="270510"/>
                  </a:lnTo>
                  <a:lnTo>
                    <a:pt x="553291" y="319122"/>
                  </a:lnTo>
                  <a:lnTo>
                    <a:pt x="540338" y="364880"/>
                  </a:lnTo>
                  <a:lnTo>
                    <a:pt x="519712" y="407020"/>
                  </a:lnTo>
                  <a:lnTo>
                    <a:pt x="492199" y="444776"/>
                  </a:lnTo>
                  <a:lnTo>
                    <a:pt x="458588" y="477384"/>
                  </a:lnTo>
                  <a:lnTo>
                    <a:pt x="419664" y="504077"/>
                  </a:lnTo>
                  <a:lnTo>
                    <a:pt x="376215" y="524090"/>
                  </a:lnTo>
                  <a:lnTo>
                    <a:pt x="329029" y="536660"/>
                  </a:lnTo>
                  <a:lnTo>
                    <a:pt x="278892" y="541019"/>
                  </a:lnTo>
                  <a:lnTo>
                    <a:pt x="228754" y="536660"/>
                  </a:lnTo>
                  <a:lnTo>
                    <a:pt x="181568" y="524090"/>
                  </a:lnTo>
                  <a:lnTo>
                    <a:pt x="138119" y="504077"/>
                  </a:lnTo>
                  <a:lnTo>
                    <a:pt x="99195" y="477384"/>
                  </a:lnTo>
                  <a:lnTo>
                    <a:pt x="65584" y="444776"/>
                  </a:lnTo>
                  <a:lnTo>
                    <a:pt x="38071" y="407020"/>
                  </a:lnTo>
                  <a:lnTo>
                    <a:pt x="17445" y="364880"/>
                  </a:lnTo>
                  <a:lnTo>
                    <a:pt x="4492" y="319122"/>
                  </a:lnTo>
                  <a:lnTo>
                    <a:pt x="0" y="270510"/>
                  </a:lnTo>
                  <a:close/>
                </a:path>
              </a:pathLst>
            </a:custGeom>
            <a:ln w="25908">
              <a:solidFill>
                <a:srgbClr val="FFFFF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3" name="object 43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45719" y="0"/>
              <a:ext cx="1710689" cy="1533905"/>
            </a:xfrm>
            <a:prstGeom prst="rect">
              <a:avLst/>
            </a:prstGeom>
          </p:spPr>
        </p:pic>
        <p:pic>
          <p:nvPicPr>
            <p:cNvPr id="44" name="object 44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2874264" y="5378196"/>
              <a:ext cx="1594865" cy="677418"/>
            </a:xfrm>
            <a:prstGeom prst="rect">
              <a:avLst/>
            </a:prstGeom>
          </p:spPr>
        </p:pic>
      </p:grpSp>
      <p:sp>
        <p:nvSpPr>
          <p:cNvPr id="45" name="object 45"/>
          <p:cNvSpPr txBox="1"/>
          <p:nvPr/>
        </p:nvSpPr>
        <p:spPr>
          <a:xfrm>
            <a:off x="395427" y="5445048"/>
            <a:ext cx="38741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339850" algn="l"/>
                <a:tab pos="2668905" algn="l"/>
              </a:tabLst>
            </a:pP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8</a:t>
            </a:r>
            <a:r>
              <a:rPr sz="2400" b="1" spc="-15" dirty="0">
                <a:solidFill>
                  <a:srgbClr val="000099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%/2</a:t>
            </a:r>
            <a:r>
              <a:rPr sz="2400" b="1" spc="-15" dirty="0">
                <a:solidFill>
                  <a:srgbClr val="000099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%	7</a:t>
            </a:r>
            <a:r>
              <a:rPr sz="2400" b="1" spc="-15" dirty="0">
                <a:solidFill>
                  <a:srgbClr val="000099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%/3</a:t>
            </a:r>
            <a:r>
              <a:rPr sz="2400" b="1" spc="-15" dirty="0">
                <a:solidFill>
                  <a:srgbClr val="000099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000099"/>
                </a:solidFill>
                <a:latin typeface="Calibri"/>
                <a:cs typeface="Calibri"/>
              </a:rPr>
              <a:t>%	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6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%/4</a:t>
            </a:r>
            <a:r>
              <a:rPr sz="2400" b="1" spc="-15" dirty="0">
                <a:solidFill>
                  <a:srgbClr val="FF0000"/>
                </a:solidFill>
                <a:latin typeface="Calibri"/>
                <a:cs typeface="Calibri"/>
              </a:rPr>
              <a:t>0</a:t>
            </a:r>
            <a:r>
              <a:rPr sz="2400" b="1" dirty="0">
                <a:solidFill>
                  <a:srgbClr val="FF0000"/>
                </a:solidFill>
                <a:latin typeface="Calibri"/>
                <a:cs typeface="Calibri"/>
              </a:rPr>
              <a:t>%</a:t>
            </a:r>
            <a:endParaRPr sz="2400">
              <a:latin typeface="Calibri"/>
              <a:cs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649325" y="405460"/>
            <a:ext cx="7700009" cy="1245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263775" marR="5080" indent="-2251710">
              <a:lnSpc>
                <a:spcPct val="100000"/>
              </a:lnSpc>
              <a:spcBef>
                <a:spcPts val="95"/>
              </a:spcBef>
              <a:tabLst>
                <a:tab pos="3174365" algn="l"/>
              </a:tabLst>
            </a:pPr>
            <a:r>
              <a:rPr sz="4000" spc="-5" dirty="0">
                <a:solidFill>
                  <a:srgbClr val="622422"/>
                </a:solidFill>
                <a:latin typeface="Arial Black"/>
                <a:cs typeface="Arial Black"/>
              </a:rPr>
              <a:t>СИ</a:t>
            </a:r>
            <a:r>
              <a:rPr sz="4000" spc="-20" dirty="0">
                <a:solidFill>
                  <a:srgbClr val="622422"/>
                </a:solidFill>
                <a:latin typeface="Arial Black"/>
                <a:cs typeface="Arial Black"/>
              </a:rPr>
              <a:t>С</a:t>
            </a:r>
            <a:r>
              <a:rPr sz="4000" spc="-10" dirty="0">
                <a:solidFill>
                  <a:srgbClr val="622422"/>
                </a:solidFill>
                <a:latin typeface="Arial Black"/>
                <a:cs typeface="Arial Black"/>
              </a:rPr>
              <a:t>Т</a:t>
            </a:r>
            <a:r>
              <a:rPr sz="4000" spc="-20" dirty="0">
                <a:solidFill>
                  <a:srgbClr val="622422"/>
                </a:solidFill>
                <a:latin typeface="Arial Black"/>
                <a:cs typeface="Arial Black"/>
              </a:rPr>
              <a:t>Е</a:t>
            </a:r>
            <a:r>
              <a:rPr sz="4000" spc="-5" dirty="0">
                <a:solidFill>
                  <a:srgbClr val="622422"/>
                </a:solidFill>
                <a:latin typeface="Arial Black"/>
                <a:cs typeface="Arial Black"/>
              </a:rPr>
              <a:t>МА</a:t>
            </a:r>
            <a:r>
              <a:rPr sz="4000" dirty="0">
                <a:solidFill>
                  <a:srgbClr val="622422"/>
                </a:solidFill>
                <a:latin typeface="Arial Black"/>
                <a:cs typeface="Arial Black"/>
              </a:rPr>
              <a:t>	</a:t>
            </a:r>
            <a:r>
              <a:rPr sz="4000" spc="-5" dirty="0">
                <a:solidFill>
                  <a:srgbClr val="622422"/>
                </a:solidFill>
                <a:latin typeface="Arial Black"/>
                <a:cs typeface="Arial Black"/>
              </a:rPr>
              <a:t>П</a:t>
            </a:r>
            <a:r>
              <a:rPr sz="4000" spc="-20" dirty="0">
                <a:solidFill>
                  <a:srgbClr val="622422"/>
                </a:solidFill>
                <a:latin typeface="Arial Black"/>
                <a:cs typeface="Arial Black"/>
              </a:rPr>
              <a:t>Р</a:t>
            </a:r>
            <a:r>
              <a:rPr sz="4000" spc="-10" dirty="0">
                <a:solidFill>
                  <a:srgbClr val="622422"/>
                </a:solidFill>
                <a:latin typeface="Arial Black"/>
                <a:cs typeface="Arial Black"/>
              </a:rPr>
              <a:t>ОФИЛЬНОГО  ОБУЧЕНИЯ</a:t>
            </a:r>
            <a:endParaRPr sz="4000">
              <a:latin typeface="Arial Black"/>
              <a:cs typeface="Arial Black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406908" y="1437132"/>
            <a:ext cx="5283835" cy="4735195"/>
            <a:chOff x="406908" y="1437132"/>
            <a:chExt cx="5283835" cy="473519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381756" y="1437132"/>
              <a:ext cx="2308860" cy="230886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06908" y="2634996"/>
              <a:ext cx="4149852" cy="3537204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660298" y="3755008"/>
            <a:ext cx="3040380" cy="11874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5900"/>
              </a:lnSpc>
              <a:spcBef>
                <a:spcPts val="100"/>
              </a:spcBef>
            </a:pP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Пре</a:t>
            </a:r>
            <a:r>
              <a:rPr sz="2400" spc="-10" dirty="0">
                <a:solidFill>
                  <a:srgbClr val="FFFFFF"/>
                </a:solidFill>
                <a:latin typeface="Arial Black"/>
                <a:cs typeface="Arial Black"/>
              </a:rPr>
              <a:t>д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профильная 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подготовка </a:t>
            </a:r>
            <a:r>
              <a:rPr sz="2400" dirty="0">
                <a:solidFill>
                  <a:srgbClr val="FFFFFF"/>
                </a:solidFill>
                <a:latin typeface="Arial Black"/>
                <a:cs typeface="Arial Black"/>
              </a:rPr>
              <a:t>8- 9 </a:t>
            </a:r>
            <a:r>
              <a:rPr sz="2400" spc="5" dirty="0">
                <a:solidFill>
                  <a:srgbClr val="FFFFFF"/>
                </a:solidFill>
                <a:latin typeface="Arial Black"/>
                <a:cs typeface="Arial Black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Arial Black"/>
                <a:cs typeface="Arial Black"/>
              </a:rPr>
              <a:t>класс</a:t>
            </a:r>
            <a:endParaRPr sz="2400">
              <a:latin typeface="Arial Black"/>
              <a:cs typeface="Arial Black"/>
            </a:endParaRPr>
          </a:p>
        </p:txBody>
      </p:sp>
      <p:pic>
        <p:nvPicPr>
          <p:cNvPr id="7" name="object 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646676" y="2601467"/>
            <a:ext cx="4203191" cy="353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8210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1074826" y="4239590"/>
            <a:ext cx="699579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065" marR="5080" algn="ctr">
              <a:lnSpc>
                <a:spcPct val="100000"/>
              </a:lnSpc>
              <a:spcBef>
                <a:spcPts val="100"/>
              </a:spcBef>
            </a:pPr>
            <a:r>
              <a:rPr sz="3600" b="1" u="heavy" spc="-2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Новыми </a:t>
            </a:r>
            <a:r>
              <a:rPr sz="36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ФГОС </a:t>
            </a:r>
            <a:r>
              <a:rPr sz="36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для </a:t>
            </a:r>
            <a:r>
              <a:rPr sz="3600" b="1" u="heavy" spc="-40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10-11 </a:t>
            </a:r>
            <a:r>
              <a:rPr sz="36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классов </a:t>
            </a:r>
            <a:r>
              <a:rPr sz="3600" b="1" spc="-885" dirty="0">
                <a:solidFill>
                  <a:srgbClr val="800000"/>
                </a:solid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определены</a:t>
            </a:r>
            <a:endParaRPr sz="3600">
              <a:latin typeface="Times New Roman"/>
              <a:cs typeface="Times New Roman"/>
            </a:endParaRPr>
          </a:p>
          <a:p>
            <a:pPr marL="1270" algn="ctr">
              <a:lnSpc>
                <a:spcPct val="100000"/>
              </a:lnSpc>
              <a:spcBef>
                <a:spcPts val="5"/>
              </a:spcBef>
            </a:pPr>
            <a:r>
              <a:rPr sz="3600" b="1" u="heavy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5</a:t>
            </a:r>
            <a:r>
              <a:rPr sz="36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профилей</a:t>
            </a:r>
            <a:r>
              <a:rPr sz="3600" b="1" u="heavy" spc="-2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3600" b="1" u="heavy" spc="-15" dirty="0">
                <a:solidFill>
                  <a:srgbClr val="800000"/>
                </a:solidFill>
                <a:uFill>
                  <a:solidFill>
                    <a:srgbClr val="800000"/>
                  </a:solidFill>
                </a:uFill>
                <a:latin typeface="Times New Roman"/>
                <a:cs typeface="Times New Roman"/>
              </a:rPr>
              <a:t>обучения</a:t>
            </a:r>
            <a:endParaRPr sz="3600">
              <a:latin typeface="Times New Roman"/>
              <a:cs typeface="Times New Roman"/>
            </a:endParaRPr>
          </a:p>
        </p:txBody>
      </p:sp>
      <p:grpSp>
        <p:nvGrpSpPr>
          <p:cNvPr id="3" name="object 3"/>
          <p:cNvGrpSpPr/>
          <p:nvPr/>
        </p:nvGrpSpPr>
        <p:grpSpPr>
          <a:xfrm>
            <a:off x="501399" y="1901951"/>
            <a:ext cx="8141334" cy="1948180"/>
            <a:chOff x="501399" y="1901951"/>
            <a:chExt cx="8141334" cy="1948180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01399" y="1901951"/>
              <a:ext cx="8141201" cy="1947672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9496" y="1917191"/>
              <a:ext cx="8065008" cy="1871472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539496" y="1917191"/>
              <a:ext cx="8065134" cy="1871980"/>
            </a:xfrm>
            <a:custGeom>
              <a:avLst/>
              <a:gdLst/>
              <a:ahLst/>
              <a:cxnLst/>
              <a:rect l="l" t="t" r="r" b="b"/>
              <a:pathLst>
                <a:path w="8065134" h="1871979">
                  <a:moveTo>
                    <a:pt x="0" y="1871472"/>
                  </a:moveTo>
                  <a:lnTo>
                    <a:pt x="8065008" y="1871472"/>
                  </a:lnTo>
                  <a:lnTo>
                    <a:pt x="8065008" y="0"/>
                  </a:lnTo>
                  <a:lnTo>
                    <a:pt x="0" y="0"/>
                  </a:lnTo>
                  <a:lnTo>
                    <a:pt x="0" y="1871472"/>
                  </a:lnTo>
                  <a:close/>
                </a:path>
              </a:pathLst>
            </a:custGeom>
            <a:ln w="9144">
              <a:solidFill>
                <a:srgbClr val="7C5F9F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" name="object 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6656" y="2005583"/>
              <a:ext cx="7778496" cy="394715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0844" y="2039619"/>
              <a:ext cx="7710144" cy="32740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613916" y="2450591"/>
              <a:ext cx="5903976" cy="376427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647316" y="2484754"/>
              <a:ext cx="5836793" cy="308991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443227" y="2862071"/>
              <a:ext cx="2153412" cy="391667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476247" y="2895980"/>
              <a:ext cx="2086229" cy="324485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651504" y="2877311"/>
              <a:ext cx="4053840" cy="370332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684523" y="2911474"/>
              <a:ext cx="3986784" cy="302768"/>
            </a:xfrm>
            <a:prstGeom prst="rect">
              <a:avLst/>
            </a:prstGeom>
          </p:spPr>
        </p:pic>
        <p:pic>
          <p:nvPicPr>
            <p:cNvPr id="15" name="object 15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776983" y="3308603"/>
              <a:ext cx="5576316" cy="371856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809877" y="3341496"/>
              <a:ext cx="5509514" cy="305689"/>
            </a:xfrm>
            <a:prstGeom prst="rect">
              <a:avLst/>
            </a:prstGeom>
          </p:spPr>
        </p:pic>
      </p:grpSp>
      <p:pic>
        <p:nvPicPr>
          <p:cNvPr id="17" name="object 17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0" y="4696967"/>
            <a:ext cx="1328928" cy="2161029"/>
          </a:xfrm>
          <a:prstGeom prst="rect">
            <a:avLst/>
          </a:prstGeom>
        </p:spPr>
      </p:pic>
      <p:grpSp>
        <p:nvGrpSpPr>
          <p:cNvPr id="18" name="object 18"/>
          <p:cNvGrpSpPr/>
          <p:nvPr/>
        </p:nvGrpSpPr>
        <p:grpSpPr>
          <a:xfrm>
            <a:off x="144297" y="105155"/>
            <a:ext cx="8690610" cy="1511935"/>
            <a:chOff x="144297" y="105155"/>
            <a:chExt cx="8690610" cy="1511935"/>
          </a:xfrm>
        </p:grpSpPr>
        <p:sp>
          <p:nvSpPr>
            <p:cNvPr id="19" name="object 19"/>
            <p:cNvSpPr/>
            <p:nvPr/>
          </p:nvSpPr>
          <p:spPr>
            <a:xfrm>
              <a:off x="468630" y="118109"/>
              <a:ext cx="8353425" cy="1384300"/>
            </a:xfrm>
            <a:custGeom>
              <a:avLst/>
              <a:gdLst/>
              <a:ahLst/>
              <a:cxnLst/>
              <a:rect l="l" t="t" r="r" b="b"/>
              <a:pathLst>
                <a:path w="8353425" h="1384300">
                  <a:moveTo>
                    <a:pt x="0" y="1383792"/>
                  </a:moveTo>
                  <a:lnTo>
                    <a:pt x="8353044" y="1383792"/>
                  </a:lnTo>
                  <a:lnTo>
                    <a:pt x="8353044" y="0"/>
                  </a:lnTo>
                  <a:lnTo>
                    <a:pt x="0" y="0"/>
                  </a:lnTo>
                  <a:lnTo>
                    <a:pt x="0" y="1383792"/>
                  </a:lnTo>
                  <a:close/>
                </a:path>
              </a:pathLst>
            </a:custGeom>
            <a:ln w="25908">
              <a:solidFill>
                <a:srgbClr val="9BBA5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0" name="object 2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84503" y="172211"/>
              <a:ext cx="7309104" cy="1444752"/>
            </a:xfrm>
            <a:prstGeom prst="rect">
              <a:avLst/>
            </a:prstGeom>
          </p:spPr>
        </p:pic>
        <p:sp>
          <p:nvSpPr>
            <p:cNvPr id="21" name="object 21"/>
            <p:cNvSpPr/>
            <p:nvPr/>
          </p:nvSpPr>
          <p:spPr>
            <a:xfrm>
              <a:off x="144297" y="288429"/>
              <a:ext cx="635000" cy="405130"/>
            </a:xfrm>
            <a:custGeom>
              <a:avLst/>
              <a:gdLst/>
              <a:ahLst/>
              <a:cxnLst/>
              <a:rect l="l" t="t" r="r" b="b"/>
              <a:pathLst>
                <a:path w="635000" h="405130">
                  <a:moveTo>
                    <a:pt x="161099" y="236867"/>
                  </a:moveTo>
                  <a:lnTo>
                    <a:pt x="142925" y="196202"/>
                  </a:lnTo>
                  <a:lnTo>
                    <a:pt x="136309" y="192773"/>
                  </a:lnTo>
                  <a:lnTo>
                    <a:pt x="134835" y="192011"/>
                  </a:lnTo>
                  <a:lnTo>
                    <a:pt x="129235" y="190423"/>
                  </a:lnTo>
                  <a:lnTo>
                    <a:pt x="129235" y="252069"/>
                  </a:lnTo>
                  <a:lnTo>
                    <a:pt x="128714" y="261886"/>
                  </a:lnTo>
                  <a:lnTo>
                    <a:pt x="106553" y="299783"/>
                  </a:lnTo>
                  <a:lnTo>
                    <a:pt x="99466" y="302755"/>
                  </a:lnTo>
                  <a:lnTo>
                    <a:pt x="94462" y="210553"/>
                  </a:lnTo>
                  <a:lnTo>
                    <a:pt x="93865" y="199377"/>
                  </a:lnTo>
                  <a:lnTo>
                    <a:pt x="103212" y="196202"/>
                  </a:lnTo>
                  <a:lnTo>
                    <a:pt x="110312" y="196202"/>
                  </a:lnTo>
                  <a:lnTo>
                    <a:pt x="115138" y="199631"/>
                  </a:lnTo>
                  <a:lnTo>
                    <a:pt x="119964" y="202933"/>
                  </a:lnTo>
                  <a:lnTo>
                    <a:pt x="129235" y="252069"/>
                  </a:lnTo>
                  <a:lnTo>
                    <a:pt x="129235" y="190423"/>
                  </a:lnTo>
                  <a:lnTo>
                    <a:pt x="125704" y="189420"/>
                  </a:lnTo>
                  <a:lnTo>
                    <a:pt x="115798" y="188683"/>
                  </a:lnTo>
                  <a:lnTo>
                    <a:pt x="105130" y="189801"/>
                  </a:lnTo>
                  <a:lnTo>
                    <a:pt x="93687" y="192773"/>
                  </a:lnTo>
                  <a:lnTo>
                    <a:pt x="93586" y="190995"/>
                  </a:lnTo>
                  <a:lnTo>
                    <a:pt x="110172" y="170675"/>
                  </a:lnTo>
                  <a:lnTo>
                    <a:pt x="110197" y="166357"/>
                  </a:lnTo>
                  <a:lnTo>
                    <a:pt x="67183" y="181203"/>
                  </a:lnTo>
                  <a:lnTo>
                    <a:pt x="67183" y="313931"/>
                  </a:lnTo>
                  <a:lnTo>
                    <a:pt x="61239" y="315963"/>
                  </a:lnTo>
                  <a:lnTo>
                    <a:pt x="56540" y="316725"/>
                  </a:lnTo>
                  <a:lnTo>
                    <a:pt x="53035" y="316217"/>
                  </a:lnTo>
                  <a:lnTo>
                    <a:pt x="49542" y="315836"/>
                  </a:lnTo>
                  <a:lnTo>
                    <a:pt x="31953" y="273913"/>
                  </a:lnTo>
                  <a:lnTo>
                    <a:pt x="32219" y="261886"/>
                  </a:lnTo>
                  <a:lnTo>
                    <a:pt x="43421" y="221564"/>
                  </a:lnTo>
                  <a:lnTo>
                    <a:pt x="61683" y="210553"/>
                  </a:lnTo>
                  <a:lnTo>
                    <a:pt x="67183" y="313931"/>
                  </a:lnTo>
                  <a:lnTo>
                    <a:pt x="67183" y="181203"/>
                  </a:lnTo>
                  <a:lnTo>
                    <a:pt x="40995" y="190233"/>
                  </a:lnTo>
                  <a:lnTo>
                    <a:pt x="41173" y="194551"/>
                  </a:lnTo>
                  <a:lnTo>
                    <a:pt x="51587" y="190995"/>
                  </a:lnTo>
                  <a:lnTo>
                    <a:pt x="57962" y="192519"/>
                  </a:lnTo>
                  <a:lnTo>
                    <a:pt x="60706" y="200520"/>
                  </a:lnTo>
                  <a:lnTo>
                    <a:pt x="61036" y="202044"/>
                  </a:lnTo>
                  <a:lnTo>
                    <a:pt x="61277" y="203949"/>
                  </a:lnTo>
                  <a:lnTo>
                    <a:pt x="44488" y="211124"/>
                  </a:lnTo>
                  <a:lnTo>
                    <a:pt x="30276" y="220230"/>
                  </a:lnTo>
                  <a:lnTo>
                    <a:pt x="3390" y="258025"/>
                  </a:lnTo>
                  <a:lnTo>
                    <a:pt x="0" y="284505"/>
                  </a:lnTo>
                  <a:lnTo>
                    <a:pt x="2832" y="297167"/>
                  </a:lnTo>
                  <a:lnTo>
                    <a:pt x="36258" y="324294"/>
                  </a:lnTo>
                  <a:lnTo>
                    <a:pt x="46113" y="324878"/>
                  </a:lnTo>
                  <a:lnTo>
                    <a:pt x="56565" y="323672"/>
                  </a:lnTo>
                  <a:lnTo>
                    <a:pt x="67614" y="320662"/>
                  </a:lnTo>
                  <a:lnTo>
                    <a:pt x="67538" y="327266"/>
                  </a:lnTo>
                  <a:lnTo>
                    <a:pt x="66319" y="332092"/>
                  </a:lnTo>
                  <a:lnTo>
                    <a:pt x="61556" y="337934"/>
                  </a:lnTo>
                  <a:lnTo>
                    <a:pt x="57162" y="340474"/>
                  </a:lnTo>
                  <a:lnTo>
                    <a:pt x="50761" y="342633"/>
                  </a:lnTo>
                  <a:lnTo>
                    <a:pt x="51054" y="346951"/>
                  </a:lnTo>
                  <a:lnTo>
                    <a:pt x="120167" y="323075"/>
                  </a:lnTo>
                  <a:lnTo>
                    <a:pt x="120091" y="321424"/>
                  </a:lnTo>
                  <a:lnTo>
                    <a:pt x="119976" y="318757"/>
                  </a:lnTo>
                  <a:lnTo>
                    <a:pt x="114490" y="320662"/>
                  </a:lnTo>
                  <a:lnTo>
                    <a:pt x="110261" y="321424"/>
                  </a:lnTo>
                  <a:lnTo>
                    <a:pt x="107276" y="320916"/>
                  </a:lnTo>
                  <a:lnTo>
                    <a:pt x="105283" y="320662"/>
                  </a:lnTo>
                  <a:lnTo>
                    <a:pt x="99783" y="309486"/>
                  </a:lnTo>
                  <a:lnTo>
                    <a:pt x="106667" y="306730"/>
                  </a:lnTo>
                  <a:lnTo>
                    <a:pt x="113576" y="303364"/>
                  </a:lnTo>
                  <a:lnTo>
                    <a:pt x="114630" y="302755"/>
                  </a:lnTo>
                  <a:lnTo>
                    <a:pt x="120510" y="299389"/>
                  </a:lnTo>
                  <a:lnTo>
                    <a:pt x="127469" y="294754"/>
                  </a:lnTo>
                  <a:lnTo>
                    <a:pt x="153555" y="266077"/>
                  </a:lnTo>
                  <a:lnTo>
                    <a:pt x="160401" y="244462"/>
                  </a:lnTo>
                  <a:lnTo>
                    <a:pt x="161099" y="236867"/>
                  </a:lnTo>
                  <a:close/>
                </a:path>
                <a:path w="635000" h="405130">
                  <a:moveTo>
                    <a:pt x="292836" y="146545"/>
                  </a:moveTo>
                  <a:lnTo>
                    <a:pt x="291668" y="124701"/>
                  </a:lnTo>
                  <a:lnTo>
                    <a:pt x="290576" y="104000"/>
                  </a:lnTo>
                  <a:lnTo>
                    <a:pt x="174205" y="144259"/>
                  </a:lnTo>
                  <a:lnTo>
                    <a:pt x="174498" y="148577"/>
                  </a:lnTo>
                  <a:lnTo>
                    <a:pt x="181864" y="146545"/>
                  </a:lnTo>
                  <a:lnTo>
                    <a:pt x="186702" y="146164"/>
                  </a:lnTo>
                  <a:lnTo>
                    <a:pt x="191338" y="148196"/>
                  </a:lnTo>
                  <a:lnTo>
                    <a:pt x="192874" y="149720"/>
                  </a:lnTo>
                  <a:lnTo>
                    <a:pt x="193624" y="152006"/>
                  </a:lnTo>
                  <a:lnTo>
                    <a:pt x="194602" y="154800"/>
                  </a:lnTo>
                  <a:lnTo>
                    <a:pt x="195427" y="162420"/>
                  </a:lnTo>
                  <a:lnTo>
                    <a:pt x="200799" y="262242"/>
                  </a:lnTo>
                  <a:lnTo>
                    <a:pt x="201295" y="272529"/>
                  </a:lnTo>
                  <a:lnTo>
                    <a:pt x="201256" y="275069"/>
                  </a:lnTo>
                  <a:lnTo>
                    <a:pt x="200660" y="281927"/>
                  </a:lnTo>
                  <a:lnTo>
                    <a:pt x="196710" y="290309"/>
                  </a:lnTo>
                  <a:lnTo>
                    <a:pt x="192189" y="293611"/>
                  </a:lnTo>
                  <a:lnTo>
                    <a:pt x="185140" y="296278"/>
                  </a:lnTo>
                  <a:lnTo>
                    <a:pt x="185331" y="300596"/>
                  </a:lnTo>
                  <a:lnTo>
                    <a:pt x="254114" y="276720"/>
                  </a:lnTo>
                  <a:lnTo>
                    <a:pt x="254076" y="276085"/>
                  </a:lnTo>
                  <a:lnTo>
                    <a:pt x="253923" y="272529"/>
                  </a:lnTo>
                  <a:lnTo>
                    <a:pt x="243370" y="276085"/>
                  </a:lnTo>
                  <a:lnTo>
                    <a:pt x="237096" y="275069"/>
                  </a:lnTo>
                  <a:lnTo>
                    <a:pt x="234073" y="266306"/>
                  </a:lnTo>
                  <a:lnTo>
                    <a:pt x="233311" y="259829"/>
                  </a:lnTo>
                  <a:lnTo>
                    <a:pt x="232778" y="249923"/>
                  </a:lnTo>
                  <a:lnTo>
                    <a:pt x="227025" y="146164"/>
                  </a:lnTo>
                  <a:lnTo>
                    <a:pt x="226415" y="135115"/>
                  </a:lnTo>
                  <a:lnTo>
                    <a:pt x="250647" y="126733"/>
                  </a:lnTo>
                  <a:lnTo>
                    <a:pt x="258330" y="124955"/>
                  </a:lnTo>
                  <a:lnTo>
                    <a:pt x="269113" y="124701"/>
                  </a:lnTo>
                  <a:lnTo>
                    <a:pt x="273824" y="125971"/>
                  </a:lnTo>
                  <a:lnTo>
                    <a:pt x="288925" y="147815"/>
                  </a:lnTo>
                  <a:lnTo>
                    <a:pt x="292836" y="146545"/>
                  </a:lnTo>
                  <a:close/>
                </a:path>
                <a:path w="635000" h="405130">
                  <a:moveTo>
                    <a:pt x="446697" y="130416"/>
                  </a:moveTo>
                  <a:lnTo>
                    <a:pt x="435991" y="90982"/>
                  </a:lnTo>
                  <a:lnTo>
                    <a:pt x="424472" y="78854"/>
                  </a:lnTo>
                  <a:lnTo>
                    <a:pt x="421576" y="76581"/>
                  </a:lnTo>
                  <a:lnTo>
                    <a:pt x="415683" y="73164"/>
                  </a:lnTo>
                  <a:lnTo>
                    <a:pt x="411619" y="71539"/>
                  </a:lnTo>
                  <a:lnTo>
                    <a:pt x="411619" y="157848"/>
                  </a:lnTo>
                  <a:lnTo>
                    <a:pt x="410946" y="173647"/>
                  </a:lnTo>
                  <a:lnTo>
                    <a:pt x="400799" y="211823"/>
                  </a:lnTo>
                  <a:lnTo>
                    <a:pt x="377888" y="228333"/>
                  </a:lnTo>
                  <a:lnTo>
                    <a:pt x="372351" y="227825"/>
                  </a:lnTo>
                  <a:lnTo>
                    <a:pt x="367106" y="224650"/>
                  </a:lnTo>
                  <a:lnTo>
                    <a:pt x="361861" y="221602"/>
                  </a:lnTo>
                  <a:lnTo>
                    <a:pt x="348742" y="179197"/>
                  </a:lnTo>
                  <a:lnTo>
                    <a:pt x="346494" y="145656"/>
                  </a:lnTo>
                  <a:lnTo>
                    <a:pt x="346735" y="135788"/>
                  </a:lnTo>
                  <a:lnTo>
                    <a:pt x="355968" y="96761"/>
                  </a:lnTo>
                  <a:lnTo>
                    <a:pt x="362077" y="88633"/>
                  </a:lnTo>
                  <a:lnTo>
                    <a:pt x="365290" y="85204"/>
                  </a:lnTo>
                  <a:lnTo>
                    <a:pt x="369671" y="82664"/>
                  </a:lnTo>
                  <a:lnTo>
                    <a:pt x="375234" y="80759"/>
                  </a:lnTo>
                  <a:lnTo>
                    <a:pt x="380580" y="78854"/>
                  </a:lnTo>
                  <a:lnTo>
                    <a:pt x="407085" y="113817"/>
                  </a:lnTo>
                  <a:lnTo>
                    <a:pt x="411619" y="157848"/>
                  </a:lnTo>
                  <a:lnTo>
                    <a:pt x="411619" y="71539"/>
                  </a:lnTo>
                  <a:lnTo>
                    <a:pt x="409359" y="70624"/>
                  </a:lnTo>
                  <a:lnTo>
                    <a:pt x="402615" y="68948"/>
                  </a:lnTo>
                  <a:lnTo>
                    <a:pt x="395706" y="68072"/>
                  </a:lnTo>
                  <a:lnTo>
                    <a:pt x="388924" y="68097"/>
                  </a:lnTo>
                  <a:lnTo>
                    <a:pt x="344932" y="90487"/>
                  </a:lnTo>
                  <a:lnTo>
                    <a:pt x="321119" y="124409"/>
                  </a:lnTo>
                  <a:lnTo>
                    <a:pt x="311023" y="165138"/>
                  </a:lnTo>
                  <a:lnTo>
                    <a:pt x="311023" y="179197"/>
                  </a:lnTo>
                  <a:lnTo>
                    <a:pt x="324827" y="219798"/>
                  </a:lnTo>
                  <a:lnTo>
                    <a:pt x="358724" y="240004"/>
                  </a:lnTo>
                  <a:lnTo>
                    <a:pt x="366064" y="239928"/>
                  </a:lnTo>
                  <a:lnTo>
                    <a:pt x="373926" y="238671"/>
                  </a:lnTo>
                  <a:lnTo>
                    <a:pt x="382320" y="236207"/>
                  </a:lnTo>
                  <a:lnTo>
                    <a:pt x="393280" y="231813"/>
                  </a:lnTo>
                  <a:lnTo>
                    <a:pt x="399707" y="228333"/>
                  </a:lnTo>
                  <a:lnTo>
                    <a:pt x="402958" y="226593"/>
                  </a:lnTo>
                  <a:lnTo>
                    <a:pt x="433197" y="191046"/>
                  </a:lnTo>
                  <a:lnTo>
                    <a:pt x="446024" y="145656"/>
                  </a:lnTo>
                  <a:lnTo>
                    <a:pt x="446697" y="130416"/>
                  </a:lnTo>
                  <a:close/>
                </a:path>
                <a:path w="635000" h="405130">
                  <a:moveTo>
                    <a:pt x="595452" y="122796"/>
                  </a:moveTo>
                  <a:lnTo>
                    <a:pt x="590384" y="124574"/>
                  </a:lnTo>
                  <a:lnTo>
                    <a:pt x="587095" y="132156"/>
                  </a:lnTo>
                  <a:lnTo>
                    <a:pt x="583552" y="138849"/>
                  </a:lnTo>
                  <a:lnTo>
                    <a:pt x="547103" y="164985"/>
                  </a:lnTo>
                  <a:lnTo>
                    <a:pt x="539965" y="165442"/>
                  </a:lnTo>
                  <a:lnTo>
                    <a:pt x="533247" y="164414"/>
                  </a:lnTo>
                  <a:lnTo>
                    <a:pt x="505447" y="126974"/>
                  </a:lnTo>
                  <a:lnTo>
                    <a:pt x="502437" y="105308"/>
                  </a:lnTo>
                  <a:lnTo>
                    <a:pt x="502462" y="92570"/>
                  </a:lnTo>
                  <a:lnTo>
                    <a:pt x="513715" y="46977"/>
                  </a:lnTo>
                  <a:lnTo>
                    <a:pt x="545058" y="22809"/>
                  </a:lnTo>
                  <a:lnTo>
                    <a:pt x="551446" y="22504"/>
                  </a:lnTo>
                  <a:lnTo>
                    <a:pt x="557580" y="23571"/>
                  </a:lnTo>
                  <a:lnTo>
                    <a:pt x="582168" y="50546"/>
                  </a:lnTo>
                  <a:lnTo>
                    <a:pt x="586282" y="49149"/>
                  </a:lnTo>
                  <a:lnTo>
                    <a:pt x="583476" y="22504"/>
                  </a:lnTo>
                  <a:lnTo>
                    <a:pt x="581126" y="0"/>
                  </a:lnTo>
                  <a:lnTo>
                    <a:pt x="577227" y="1397"/>
                  </a:lnTo>
                  <a:lnTo>
                    <a:pt x="548817" y="12573"/>
                  </a:lnTo>
                  <a:lnTo>
                    <a:pt x="541032" y="13830"/>
                  </a:lnTo>
                  <a:lnTo>
                    <a:pt x="502577" y="35496"/>
                  </a:lnTo>
                  <a:lnTo>
                    <a:pt x="477266" y="67805"/>
                  </a:lnTo>
                  <a:lnTo>
                    <a:pt x="466953" y="105067"/>
                  </a:lnTo>
                  <a:lnTo>
                    <a:pt x="466839" y="117805"/>
                  </a:lnTo>
                  <a:lnTo>
                    <a:pt x="468426" y="130022"/>
                  </a:lnTo>
                  <a:lnTo>
                    <a:pt x="491769" y="171335"/>
                  </a:lnTo>
                  <a:lnTo>
                    <a:pt x="523925" y="182854"/>
                  </a:lnTo>
                  <a:lnTo>
                    <a:pt x="535978" y="181965"/>
                  </a:lnTo>
                  <a:lnTo>
                    <a:pt x="572643" y="165442"/>
                  </a:lnTo>
                  <a:lnTo>
                    <a:pt x="592023" y="134162"/>
                  </a:lnTo>
                  <a:lnTo>
                    <a:pt x="595452" y="122796"/>
                  </a:lnTo>
                  <a:close/>
                </a:path>
                <a:path w="635000" h="405130">
                  <a:moveTo>
                    <a:pt x="634936" y="193535"/>
                  </a:moveTo>
                  <a:lnTo>
                    <a:pt x="627964" y="173469"/>
                  </a:lnTo>
                  <a:lnTo>
                    <a:pt x="15760" y="384924"/>
                  </a:lnTo>
                  <a:lnTo>
                    <a:pt x="22733" y="405117"/>
                  </a:lnTo>
                  <a:lnTo>
                    <a:pt x="634936" y="193535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463403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Диаграмма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06711967"/>
              </p:ext>
            </p:extLst>
          </p:nvPr>
        </p:nvGraphicFramePr>
        <p:xfrm>
          <a:off x="4580206" y="1413803"/>
          <a:ext cx="4267200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" name="Диаграмма 2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41379383"/>
              </p:ext>
            </p:extLst>
          </p:nvPr>
        </p:nvGraphicFramePr>
        <p:xfrm>
          <a:off x="86056" y="1413802"/>
          <a:ext cx="4257344" cy="498699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86056" y="0"/>
            <a:ext cx="8753144" cy="1169551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профиля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обучающимися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7618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1084234"/>
            <a:ext cx="4343400" cy="5708671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826" y="-85317"/>
            <a:ext cx="8753144" cy="1169551"/>
          </a:xfrm>
        </p:spPr>
        <p:txBody>
          <a:bodyPr/>
          <a:lstStyle/>
          <a:p>
            <a:pPr algn="ctr"/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профиля</a:t>
            </a:r>
            <a:r>
              <a:rPr lang="en-US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с родителями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3000" y="3886200"/>
            <a:ext cx="3962400" cy="26416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169" y="990600"/>
            <a:ext cx="3894801" cy="2596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55001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3000" y="-20707"/>
            <a:ext cx="6858000" cy="861774"/>
          </a:xfrm>
        </p:spPr>
        <p:txBody>
          <a:bodyPr/>
          <a:lstStyle/>
          <a:p>
            <a:pPr algn="ctr"/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Выбор профиля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анализ ресурсов школы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Текст 2"/>
          <p:cNvSpPr>
            <a:spLocks noGrp="1"/>
          </p:cNvSpPr>
          <p:nvPr>
            <p:ph type="body" idx="1"/>
          </p:nvPr>
        </p:nvSpPr>
        <p:spPr>
          <a:xfrm>
            <a:off x="2667000" y="1174129"/>
            <a:ext cx="6263640" cy="5663089"/>
          </a:xfrm>
        </p:spPr>
        <p:txBody>
          <a:bodyPr/>
          <a:lstStyle/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Кадровый потенциал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 уровень готовности педагогов</a:t>
            </a:r>
          </a:p>
          <a:p>
            <a:pPr fontAlgn="base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Материально-технический потенциал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наличие информационно-технического и учебного оборудования</a:t>
            </a:r>
          </a:p>
          <a:p>
            <a:pPr fontAlgn="base"/>
            <a:endParaRPr lang="ru-RU" sz="2400" dirty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Информационно-методический потенциал</a:t>
            </a:r>
            <a:r>
              <a:rPr lang="en-US" sz="2400" b="1" dirty="0" smtClean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 smtClean="0">
                <a:solidFill>
                  <a:schemeClr val="tx2">
                    <a:lumMod val="75000"/>
                  </a:schemeClr>
                </a:solidFill>
              </a:rPr>
              <a:t>наличие образовательных и предметных программ, УМК, информационные ресурсы</a:t>
            </a:r>
          </a:p>
          <a:p>
            <a:pPr fontAlgn="base"/>
            <a:endParaRPr lang="ru-RU" sz="2400" dirty="0" smtClean="0">
              <a:solidFill>
                <a:schemeClr val="tx2">
                  <a:lumMod val="75000"/>
                </a:schemeClr>
              </a:solidFill>
            </a:endParaRPr>
          </a:p>
          <a:p>
            <a:pPr fontAlgn="base"/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Сетевое партнерство</a:t>
            </a:r>
            <a:r>
              <a:rPr lang="en-US" sz="2400" b="1" dirty="0">
                <a:solidFill>
                  <a:schemeClr val="tx2">
                    <a:lumMod val="75000"/>
                  </a:schemeClr>
                </a:solidFill>
              </a:rPr>
              <a:t>: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</a:rPr>
              <a:t> </a:t>
            </a:r>
            <a:r>
              <a:rPr lang="ru-RU" sz="2400" dirty="0">
                <a:solidFill>
                  <a:schemeClr val="tx2">
                    <a:lumMod val="75000"/>
                  </a:schemeClr>
                </a:solidFill>
              </a:rPr>
              <a:t>возможности сетевого взаимодействия для реализации профильного обучения</a:t>
            </a:r>
          </a:p>
          <a:p>
            <a:pPr fontAlgn="base"/>
            <a:endParaRPr lang="ru-RU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14400"/>
            <a:ext cx="1889760" cy="11811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3765665"/>
            <a:ext cx="2207701" cy="1440180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5066012"/>
            <a:ext cx="2226751" cy="1447606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" y="2113705"/>
            <a:ext cx="1615440" cy="1615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5227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3127" y="461899"/>
            <a:ext cx="7457744" cy="2031325"/>
          </a:xfrm>
        </p:spPr>
        <p:txBody>
          <a:bodyPr/>
          <a:lstStyle/>
          <a:p>
            <a:pPr algn="ctr" fontAlgn="base"/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ГБОУ школе № 690  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2021-2022 учебном году:</a:t>
            </a:r>
            <a:br>
              <a:rPr lang="ru-RU" dirty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01001" y="1379577"/>
            <a:ext cx="8341995" cy="5478423"/>
          </a:xfrm>
        </p:spPr>
        <p:txBody>
          <a:bodyPr/>
          <a:lstStyle/>
          <a:p>
            <a:pPr fontAlgn="base"/>
            <a:r>
              <a:rPr lang="ru-RU" dirty="0"/>
              <a:t> </a:t>
            </a:r>
          </a:p>
          <a:p>
            <a:pPr fontAlgn="base"/>
            <a:r>
              <a:rPr lang="ru-RU" sz="2000" b="1" i="1" dirty="0"/>
              <a:t>10 класс:</a:t>
            </a:r>
            <a:endParaRPr lang="ru-RU" sz="2000" dirty="0"/>
          </a:p>
          <a:p>
            <a:pPr fontAlgn="base"/>
            <a:r>
              <a:rPr lang="ru-RU" sz="2000" b="1" i="1" dirty="0"/>
              <a:t>Технологический профиль.</a:t>
            </a:r>
            <a:endParaRPr lang="ru-RU" sz="2000" dirty="0"/>
          </a:p>
          <a:p>
            <a:pPr fontAlgn="base"/>
            <a:r>
              <a:rPr lang="ru-RU" sz="2000" dirty="0"/>
              <a:t>Предметы, изучаемые на углубленном уровне: математика, физика, информатика</a:t>
            </a:r>
          </a:p>
          <a:p>
            <a:pPr fontAlgn="base"/>
            <a:r>
              <a:rPr lang="ru-RU" sz="2000" b="1" i="1" dirty="0"/>
              <a:t>Социально-экономический профиль.</a:t>
            </a:r>
            <a:endParaRPr lang="ru-RU" sz="2000" dirty="0"/>
          </a:p>
          <a:p>
            <a:pPr fontAlgn="base"/>
            <a:r>
              <a:rPr lang="ru-RU" sz="2000" dirty="0"/>
              <a:t> предметы, изучаемые на углубленном уровне: математика, право, экономика</a:t>
            </a:r>
          </a:p>
          <a:p>
            <a:pPr fontAlgn="base"/>
            <a:r>
              <a:rPr lang="ru-RU" sz="2000" dirty="0"/>
              <a:t>​</a:t>
            </a:r>
          </a:p>
          <a:p>
            <a:pPr fontAlgn="base"/>
            <a:r>
              <a:rPr lang="ru-RU" sz="2000" b="1" i="1" dirty="0"/>
              <a:t>11 класс:</a:t>
            </a:r>
            <a:endParaRPr lang="ru-RU" sz="2000" dirty="0"/>
          </a:p>
          <a:p>
            <a:pPr fontAlgn="base"/>
            <a:r>
              <a:rPr lang="ru-RU" sz="2000" b="1" i="1" dirty="0"/>
              <a:t>Технологический профиль.</a:t>
            </a:r>
            <a:endParaRPr lang="ru-RU" sz="2000" dirty="0"/>
          </a:p>
          <a:p>
            <a:pPr fontAlgn="base"/>
            <a:r>
              <a:rPr lang="ru-RU" sz="2000" dirty="0"/>
              <a:t>Предметы, изучаемые на углубленном уровне: математика, физика, информатика</a:t>
            </a:r>
          </a:p>
          <a:p>
            <a:pPr fontAlgn="base"/>
            <a:r>
              <a:rPr lang="ru-RU" sz="2000" b="1" i="1" dirty="0"/>
              <a:t>Социально-экономический профиль.</a:t>
            </a:r>
            <a:endParaRPr lang="ru-RU" sz="2000" dirty="0"/>
          </a:p>
          <a:p>
            <a:pPr fontAlgn="base"/>
            <a:r>
              <a:rPr lang="ru-RU" sz="2000" dirty="0"/>
              <a:t> предметы, изучаемые на углубленном уровне: математика, право, экономика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33473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eca514f9f818ca478d71a5bd788e15ab3e2c75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6FC0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1655</TotalTime>
  <Words>478</Words>
  <Application>Microsoft Office PowerPoint</Application>
  <PresentationFormat>Экран (4:3)</PresentationFormat>
  <Paragraphs>143</Paragraphs>
  <Slides>25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30" baseType="lpstr">
      <vt:lpstr>Arial</vt:lpstr>
      <vt:lpstr>Arial Black</vt:lpstr>
      <vt:lpstr>Calibri</vt:lpstr>
      <vt:lpstr>Times New Roman</vt:lpstr>
      <vt:lpstr>Office Theme</vt:lpstr>
      <vt:lpstr>Презентация PowerPoint</vt:lpstr>
      <vt:lpstr>Федеральный закон №273  "Об образовании в РФ» Статья 66.</vt:lpstr>
      <vt:lpstr>ФГОС – стандарты выбора</vt:lpstr>
      <vt:lpstr>Презентация PowerPoint</vt:lpstr>
      <vt:lpstr>Презентация PowerPoint</vt:lpstr>
      <vt:lpstr>Выбор профиля:  работа с обучающимися </vt:lpstr>
      <vt:lpstr>Выбор профиля:  работа с родителями </vt:lpstr>
      <vt:lpstr>Выбор профиля:  анализ ресурсов школы </vt:lpstr>
      <vt:lpstr>В ГБОУ школе № 690   в 2021-2022 учебном году: </vt:lpstr>
      <vt:lpstr>Презентация PowerPoint</vt:lpstr>
      <vt:lpstr>Презентация PowerPoint</vt:lpstr>
      <vt:lpstr>Сетевое взаимодействие – одна из форм профильного обучения</vt:lpstr>
      <vt:lpstr>Презентация PowerPoint</vt:lpstr>
      <vt:lpstr>Олимпиады, конференции</vt:lpstr>
      <vt:lpstr>Олимпиады, конференции</vt:lpstr>
      <vt:lpstr>Презентация PowerPoint</vt:lpstr>
      <vt:lpstr>Презентация PowerPoint</vt:lpstr>
      <vt:lpstr>Презентация PowerPoint</vt:lpstr>
      <vt:lpstr>Гордимся!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Ирина Павловна</dc:creator>
  <cp:lastModifiedBy>user</cp:lastModifiedBy>
  <cp:revision>41</cp:revision>
  <cp:lastPrinted>2022-03-15T09:40:35Z</cp:lastPrinted>
  <dcterms:created xsi:type="dcterms:W3CDTF">2022-03-09T13:12:09Z</dcterms:created>
  <dcterms:modified xsi:type="dcterms:W3CDTF">2022-03-15T11:02:43Z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2021-03-02T00:00:00Z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2022-03-09T00:00:00Z</vt:filetime>
  </property>
</Properties>
</file>