
<file path=[Content_Types].xml><?xml version="1.0" encoding="utf-8"?>
<Types xmlns="http://schemas.openxmlformats.org/package/2006/content-types"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</p:sldIdLst>
  <p:sldSz cx="6858000" cy="9906000"/>
  <p:notesSz cx="9906000" cy="6858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>
  <a:tblStyle styleId="{5C22544A-7EE6-4342-B048-85BDC9FD1C3A}" styleName="Средний стиль 2 — акцент 1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2H>
      <a:tcStyle/>
    </a:band2H>
    <a:band1V>
      <a:tcStyle>
        <a:fill>
          <a:solidFill>
            <a:schemeClr val="accent1">
              <a:tint val="40000"/>
            </a:schemeClr>
          </a:solidFill>
        </a:fill>
      </a:tcStyle>
    </a:band1V>
    <a:band2V>
      <a:tcStyle/>
    </a:band2V>
    <a:la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no" ?>
<Relationships xmlns="http://schemas.openxmlformats.org/package/2006/relationships">
  <Relationship Id="rId1" Target="theme/theme1.xml" Type="http://schemas.openxmlformats.org/officeDocument/2006/relationships/theme"/>
  <Relationship Id="rId2" Target="slideMasters/slideMaster1.xml" Type="http://schemas.openxmlformats.org/officeDocument/2006/relationships/slideMaster"/>
  <Relationship Id="rId3" Target="slides/slide1.xml" Type="http://schemas.openxmlformats.org/officeDocument/2006/relationships/slide"/>
  <Relationship Id="rId4" Target="tableStyles.xml" Type="http://schemas.openxmlformats.org/officeDocument/2006/relationships/tableStyles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45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subTitle"/>
          </p:nvPr>
        </p:nvSpPr>
        <p:spPr>
          <a:xfrm flipH="false" flipV="false" rot="0"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1800"/>
            </a:lvl1pPr>
            <a:lvl2pPr algn="ctr" indent="0" lvl="1" marL="342900">
              <a:buNone/>
              <a:defRPr sz="1500"/>
            </a:lvl2pPr>
            <a:lvl3pPr algn="ctr" indent="0" lvl="2" marL="685800">
              <a:buNone/>
              <a:defRPr sz="1350"/>
            </a:lvl3pPr>
            <a:lvl4pPr algn="ctr" indent="0" lvl="3" marL="1028700">
              <a:buNone/>
              <a:defRPr sz="1200"/>
            </a:lvl4pPr>
            <a:lvl5pPr algn="ctr" indent="0" lvl="4" marL="1371600">
              <a:buNone/>
              <a:defRPr sz="1200"/>
            </a:lvl5pPr>
            <a:lvl6pPr algn="ctr" indent="0" lvl="5" marL="1714500">
              <a:buNone/>
              <a:defRPr sz="1200"/>
            </a:lvl6pPr>
            <a:lvl7pPr algn="ctr" indent="0" lvl="6" marL="2057400">
              <a:buNone/>
              <a:defRPr sz="1200"/>
            </a:lvl7pPr>
            <a:lvl8pPr algn="ctr" indent="0" lvl="7" marL="2400300">
              <a:buNone/>
              <a:defRPr sz="1200"/>
            </a:lvl8pPr>
            <a:lvl9pPr algn="ctr" indent="0" lvl="8" marL="2743200">
              <a:buNone/>
              <a:defRPr sz="12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10" name="Shape 1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24.04.2024</a:t>
            </a:r>
          </a:p>
        </p:txBody>
      </p:sp>
      <p:sp>
        <p:nvSpPr>
          <p:cNvPr hidden="false" id="11" name="Shape 1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" name="Shape 1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30" name="GroupShape 3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1" name="Shape 3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2" name="Shape 32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3" name="Shape 3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24.04.2024</a:t>
            </a:r>
          </a:p>
        </p:txBody>
      </p:sp>
      <p:sp>
        <p:nvSpPr>
          <p:cNvPr hidden="false" id="34" name="Shape 3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5" name="Shape 3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43" name="GroupShape 4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4" name="Shape 44"/>
          <p:cNvSpPr txBox="true"/>
          <p:nvPr isPhoto="false">
            <p:ph idx="0" type="title"/>
          </p:nvPr>
        </p:nvSpPr>
        <p:spPr>
          <a:xfrm flipH="false" flipV="false" rot="0">
            <a:off x="4907757" y="527403"/>
            <a:ext cx="1478755" cy="8394877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5" name="Shape 45"/>
          <p:cNvSpPr txBox="true"/>
          <p:nvPr isPhoto="false">
            <p:ph idx="1" type="body"/>
          </p:nvPr>
        </p:nvSpPr>
        <p:spPr>
          <a:xfrm flipH="false" flipV="false" rot="0"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6" name="Shape 4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24.04.2024</a:t>
            </a:r>
          </a:p>
        </p:txBody>
      </p:sp>
      <p:sp>
        <p:nvSpPr>
          <p:cNvPr hidden="false" id="47" name="Shape 4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8" name="Shape 4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49" name="GroupShape 4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0" name="Shape 50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1" name="Shape 51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2" name="Shape 5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24.04.2024</a:t>
            </a:r>
          </a:p>
        </p:txBody>
      </p:sp>
      <p:sp>
        <p:nvSpPr>
          <p:cNvPr hidden="false" id="53" name="Shape 5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4" name="Shape 5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0" type="title"/>
          </p:nvPr>
        </p:nvSpPr>
        <p:spPr>
          <a:xfrm flipH="false" flipV="false" rot="0"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45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5" name="Shape 15"/>
          <p:cNvSpPr txBox="true"/>
          <p:nvPr isPhoto="false">
            <p:ph idx="1" type="body"/>
          </p:nvPr>
        </p:nvSpPr>
        <p:spPr>
          <a:xfrm flipH="false" flipV="false" rot="0">
            <a:off x="467916" y="6629226"/>
            <a:ext cx="5915025" cy="2166936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800">
                <a:solidFill>
                  <a:schemeClr val="tx1"/>
                </a:solidFill>
              </a:defRPr>
            </a:lvl1pPr>
            <a:lvl2pPr indent="0" lvl="1" marL="34290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6858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0287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3716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17145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0574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24003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27432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6" name="Shape 1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24.04.2024</a:t>
            </a:r>
          </a:p>
        </p:txBody>
      </p:sp>
      <p:sp>
        <p:nvSpPr>
          <p:cNvPr hidden="false" id="17" name="Shape 1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8" name="Shape 1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64" name="GroupShape 6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5" name="Shape 6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6" name="Shape 6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24.04.2024</a:t>
            </a:r>
          </a:p>
        </p:txBody>
      </p:sp>
      <p:sp>
        <p:nvSpPr>
          <p:cNvPr hidden="false" id="67" name="Shape 6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8" name="Shape 6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36" name="GroupShape 3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7" name="Shape 3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8" name="Shape 38"/>
          <p:cNvSpPr txBox="true"/>
          <p:nvPr isPhoto="false">
            <p:ph idx="1" type="body"/>
          </p:nvPr>
        </p:nvSpPr>
        <p:spPr>
          <a:xfrm flipH="false" flipV="false" rot="0">
            <a:off x="471488" y="2637014"/>
            <a:ext cx="2914650" cy="6285266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9" name="Shape 39"/>
          <p:cNvSpPr txBox="true"/>
          <p:nvPr isPhoto="false">
            <p:ph idx="2" type="body"/>
          </p:nvPr>
        </p:nvSpPr>
        <p:spPr>
          <a:xfrm flipH="false" flipV="false" rot="0">
            <a:off x="3471863" y="2637014"/>
            <a:ext cx="2914650" cy="6285266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0" name="Shape 4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24.04.2024</a:t>
            </a:r>
          </a:p>
        </p:txBody>
      </p:sp>
      <p:sp>
        <p:nvSpPr>
          <p:cNvPr hidden="false" id="41" name="Shape 4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2" name="Shape 4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26" name="GroupShape 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7" name="Shape 2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24.04.2024</a:t>
            </a:r>
          </a:p>
        </p:txBody>
      </p:sp>
      <p:sp>
        <p:nvSpPr>
          <p:cNvPr hidden="false" id="28" name="Shape 2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9" name="Shape 2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55" name="GroupShape 5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6" name="Shape 56"/>
          <p:cNvSpPr txBox="true"/>
          <p:nvPr isPhoto="false">
            <p:ph idx="0" type="title"/>
          </p:nvPr>
        </p:nvSpPr>
        <p:spPr>
          <a:xfrm flipH="false" flipV="false" rot="0">
            <a:off x="472381" y="527405"/>
            <a:ext cx="5915025" cy="1914701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7" name="Shape 57"/>
          <p:cNvSpPr txBox="true"/>
          <p:nvPr isPhoto="false">
            <p:ph idx="1" type="body"/>
          </p:nvPr>
        </p:nvSpPr>
        <p:spPr>
          <a:xfrm flipH="false" flipV="false" rot="0"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1800"/>
            </a:lvl1pPr>
            <a:lvl2pPr indent="0" lvl="1" marL="342900">
              <a:buNone/>
              <a:defRPr b="true" sz="1500"/>
            </a:lvl2pPr>
            <a:lvl3pPr indent="0" lvl="2" marL="685800">
              <a:buNone/>
              <a:defRPr b="true" sz="1350"/>
            </a:lvl3pPr>
            <a:lvl4pPr indent="0" lvl="3" marL="1028700">
              <a:buNone/>
              <a:defRPr b="true" sz="1200"/>
            </a:lvl4pPr>
            <a:lvl5pPr indent="0" lvl="4" marL="1371600">
              <a:buNone/>
              <a:defRPr b="true" sz="1200"/>
            </a:lvl5pPr>
            <a:lvl6pPr indent="0" lvl="5" marL="1714500">
              <a:buNone/>
              <a:defRPr b="true" sz="1200"/>
            </a:lvl6pPr>
            <a:lvl7pPr indent="0" lvl="6" marL="2057400">
              <a:buNone/>
              <a:defRPr b="true" sz="1200"/>
            </a:lvl7pPr>
            <a:lvl8pPr indent="0" lvl="7" marL="2400300">
              <a:buNone/>
              <a:defRPr b="true" sz="1200"/>
            </a:lvl8pPr>
            <a:lvl9pPr indent="0" lvl="8" marL="2743200">
              <a:buNone/>
              <a:defRPr b="true" sz="12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8" name="Shape 58"/>
          <p:cNvSpPr txBox="true"/>
          <p:nvPr isPhoto="false">
            <p:ph idx="2" type="body"/>
          </p:nvPr>
        </p:nvSpPr>
        <p:spPr>
          <a:xfrm flipH="false" flipV="false" rot="0">
            <a:off x="472381" y="3618442"/>
            <a:ext cx="2901255" cy="532218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9" name="Shape 59"/>
          <p:cNvSpPr txBox="true"/>
          <p:nvPr isPhoto="false">
            <p:ph idx="3" type="body"/>
          </p:nvPr>
        </p:nvSpPr>
        <p:spPr>
          <a:xfrm flipH="false" flipV="false" rot="0"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1800"/>
            </a:lvl1pPr>
            <a:lvl2pPr indent="0" lvl="1" marL="342900">
              <a:buNone/>
              <a:defRPr b="true" sz="1500"/>
            </a:lvl2pPr>
            <a:lvl3pPr indent="0" lvl="2" marL="685800">
              <a:buNone/>
              <a:defRPr b="true" sz="1350"/>
            </a:lvl3pPr>
            <a:lvl4pPr indent="0" lvl="3" marL="1028700">
              <a:buNone/>
              <a:defRPr b="true" sz="1200"/>
            </a:lvl4pPr>
            <a:lvl5pPr indent="0" lvl="4" marL="1371600">
              <a:buNone/>
              <a:defRPr b="true" sz="1200"/>
            </a:lvl5pPr>
            <a:lvl6pPr indent="0" lvl="5" marL="1714500">
              <a:buNone/>
              <a:defRPr b="true" sz="1200"/>
            </a:lvl6pPr>
            <a:lvl7pPr indent="0" lvl="6" marL="2057400">
              <a:buNone/>
              <a:defRPr b="true" sz="1200"/>
            </a:lvl7pPr>
            <a:lvl8pPr indent="0" lvl="7" marL="2400300">
              <a:buNone/>
              <a:defRPr b="true" sz="1200"/>
            </a:lvl8pPr>
            <a:lvl9pPr indent="0" lvl="8" marL="2743200">
              <a:buNone/>
              <a:defRPr b="true" sz="12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0" name="Shape 60"/>
          <p:cNvSpPr txBox="true"/>
          <p:nvPr isPhoto="false">
            <p:ph idx="4" type="body"/>
          </p:nvPr>
        </p:nvSpPr>
        <p:spPr>
          <a:xfrm flipH="false" flipV="false" rot="0">
            <a:off x="3471863" y="3618442"/>
            <a:ext cx="2915543" cy="532218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1" name="Shape 6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24.04.2024</a:t>
            </a:r>
          </a:p>
        </p:txBody>
      </p:sp>
      <p:sp>
        <p:nvSpPr>
          <p:cNvPr hidden="false" id="62" name="Shape 6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3" name="Shape 6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69" name="GroupShape 6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0" name="Shape 70"/>
          <p:cNvSpPr txBox="true"/>
          <p:nvPr isPhoto="false">
            <p:ph idx="0" type="title"/>
          </p:nvPr>
        </p:nvSpPr>
        <p:spPr>
          <a:xfrm flipH="false" flipV="false" rot="0"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24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71" name="Shape 71"/>
          <p:cNvSpPr txBox="true"/>
          <p:nvPr isPhoto="false">
            <p:ph idx="1" type="body"/>
          </p:nvPr>
        </p:nvSpPr>
        <p:spPr>
          <a:xfrm flipH="false" flipV="false" rot="0"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100"/>
            </a:lvl2pPr>
            <a:lvl3pPr lvl="2">
              <a:defRPr sz="1800"/>
            </a:lvl3pPr>
            <a:lvl4pPr lvl="3">
              <a:defRPr sz="1500"/>
            </a:lvl4pPr>
            <a:lvl5pPr lvl="4">
              <a:defRPr sz="1500"/>
            </a:lvl5pPr>
            <a:lvl6pPr lvl="5">
              <a:defRPr sz="1500"/>
            </a:lvl6pPr>
            <a:lvl7pPr lvl="6">
              <a:defRPr sz="1500"/>
            </a:lvl7pPr>
            <a:lvl8pPr lvl="7">
              <a:defRPr sz="1500"/>
            </a:lvl8pPr>
            <a:lvl9pPr lvl="8">
              <a:defRPr sz="15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2" name="Shape 72"/>
          <p:cNvSpPr txBox="true"/>
          <p:nvPr isPhoto="false">
            <p:ph idx="2" type="body"/>
          </p:nvPr>
        </p:nvSpPr>
        <p:spPr>
          <a:xfrm flipH="false" flipV="false" rot="0">
            <a:off x="472381" y="2971800"/>
            <a:ext cx="2211884" cy="5505626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200"/>
            </a:lvl1pPr>
            <a:lvl2pPr indent="0" lvl="1" marL="342900">
              <a:buNone/>
              <a:defRPr sz="1050"/>
            </a:lvl2pPr>
            <a:lvl3pPr indent="0" lvl="2" marL="685800">
              <a:buNone/>
              <a:defRPr sz="900"/>
            </a:lvl3pPr>
            <a:lvl4pPr indent="0" lvl="3" marL="1028700">
              <a:buNone/>
              <a:defRPr sz="750"/>
            </a:lvl4pPr>
            <a:lvl5pPr indent="0" lvl="4" marL="1371600">
              <a:buNone/>
              <a:defRPr sz="750"/>
            </a:lvl5pPr>
            <a:lvl6pPr indent="0" lvl="5" marL="1714500">
              <a:buNone/>
              <a:defRPr sz="750"/>
            </a:lvl6pPr>
            <a:lvl7pPr indent="0" lvl="6" marL="2057400">
              <a:buNone/>
              <a:defRPr sz="750"/>
            </a:lvl7pPr>
            <a:lvl8pPr indent="0" lvl="7" marL="2400300">
              <a:buNone/>
              <a:defRPr sz="750"/>
            </a:lvl8pPr>
            <a:lvl9pPr indent="0" lvl="8" marL="2743200">
              <a:buNone/>
              <a:defRPr sz="75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24.04.2024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19" name="GroupShape 1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" name="Shape 20"/>
          <p:cNvSpPr txBox="true"/>
          <p:nvPr isPhoto="false">
            <p:ph idx="0" type="title"/>
          </p:nvPr>
        </p:nvSpPr>
        <p:spPr>
          <a:xfrm flipH="false" flipV="false" rot="0"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24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1" name="Shape 21"/>
          <p:cNvSpPr txBox="true"/>
          <p:nvPr isPhoto="false">
            <p:ph idx="1" type="body"/>
          </p:nvPr>
        </p:nvSpPr>
        <p:spPr>
          <a:xfrm flipH="false" flipV="false" rot="0"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defPPr/>
            <a:lvl1pPr indent="0" lvl="0" marL="0">
              <a:buNone/>
              <a:defRPr sz="2400"/>
            </a:lvl1pPr>
            <a:lvl2pPr indent="0" lvl="1" marL="342900">
              <a:buNone/>
              <a:defRPr sz="2100"/>
            </a:lvl2pPr>
            <a:lvl3pPr indent="0" lvl="2" marL="685800">
              <a:buNone/>
              <a:defRPr sz="1800"/>
            </a:lvl3pPr>
            <a:lvl4pPr indent="0" lvl="3" marL="1028700">
              <a:buNone/>
              <a:defRPr sz="1500"/>
            </a:lvl4pPr>
            <a:lvl5pPr indent="0" lvl="4" marL="1371600">
              <a:buNone/>
              <a:defRPr sz="1500"/>
            </a:lvl5pPr>
            <a:lvl6pPr indent="0" lvl="5" marL="1714500">
              <a:buNone/>
              <a:defRPr sz="1500"/>
            </a:lvl6pPr>
            <a:lvl7pPr indent="0" lvl="6" marL="2057400">
              <a:buNone/>
              <a:defRPr sz="1500"/>
            </a:lvl7pPr>
            <a:lvl8pPr indent="0" lvl="7" marL="2400300">
              <a:buNone/>
              <a:defRPr sz="1500"/>
            </a:lvl8pPr>
            <a:lvl9pPr indent="0" lvl="8" marL="2743200">
              <a:buNone/>
              <a:defRPr sz="1500"/>
            </a:lvl9pPr>
          </a:lstStyle>
          <a:p>
            <a:r>
              <a:t>Вставка рисунка</a:t>
            </a:r>
          </a:p>
        </p:txBody>
      </p:sp>
      <p:sp>
        <p:nvSpPr>
          <p:cNvPr hidden="false" id="22" name="Shape 22"/>
          <p:cNvSpPr txBox="true"/>
          <p:nvPr isPhoto="false">
            <p:ph idx="2" type="body"/>
          </p:nvPr>
        </p:nvSpPr>
        <p:spPr>
          <a:xfrm flipH="false" flipV="false" rot="0">
            <a:off x="472381" y="2971800"/>
            <a:ext cx="2211884" cy="5505626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200"/>
            </a:lvl1pPr>
            <a:lvl2pPr indent="0" lvl="1" marL="342900">
              <a:buNone/>
              <a:defRPr sz="1050"/>
            </a:lvl2pPr>
            <a:lvl3pPr indent="0" lvl="2" marL="685800">
              <a:buNone/>
              <a:defRPr sz="900"/>
            </a:lvl3pPr>
            <a:lvl4pPr indent="0" lvl="3" marL="1028700">
              <a:buNone/>
              <a:defRPr sz="750"/>
            </a:lvl4pPr>
            <a:lvl5pPr indent="0" lvl="4" marL="1371600">
              <a:buNone/>
              <a:defRPr sz="750"/>
            </a:lvl5pPr>
            <a:lvl6pPr indent="0" lvl="5" marL="1714500">
              <a:buNone/>
              <a:defRPr sz="750"/>
            </a:lvl6pPr>
            <a:lvl7pPr indent="0" lvl="6" marL="2057400">
              <a:buNone/>
              <a:defRPr sz="750"/>
            </a:lvl7pPr>
            <a:lvl8pPr indent="0" lvl="7" marL="2400300">
              <a:buNone/>
              <a:defRPr sz="750"/>
            </a:lvl8pPr>
            <a:lvl9pPr indent="0" lvl="8" marL="2743200">
              <a:buNone/>
              <a:defRPr sz="75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3" name="Shape 2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24.04.2024</a:t>
            </a:r>
          </a:p>
        </p:txBody>
      </p:sp>
      <p:sp>
        <p:nvSpPr>
          <p:cNvPr hidden="false" id="24" name="Shape 2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5" name="Shape 2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471488" y="527405"/>
            <a:ext cx="5915025" cy="1914701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471488" y="2637014"/>
            <a:ext cx="5915025" cy="6285266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471488" y="9181397"/>
            <a:ext cx="1543049" cy="527402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24.04.2024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2271713" y="9181397"/>
            <a:ext cx="2314575" cy="527402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4843463" y="9181397"/>
            <a:ext cx="1543050" cy="527402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lnSpc>
          <a:spcPct val="90000"/>
        </a:lnSpc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171450" lvl="0" marL="17145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algn="l" indent="-171450" lvl="1" marL="51435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-171450" lvl="2" marL="85725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algn="l" indent="-171450" lvl="3" marL="120015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algn="l" indent="-171450" lvl="4" marL="154305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algn="l" indent="-171450" lvl="5" marL="188595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algn="l" indent="-171450" lvl="6" marL="222885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algn="l" indent="-171450" lvl="7" marL="257175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algn="l" indent="-171450" lvl="8" marL="291465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3429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0287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3716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17145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0574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24003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27432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6" Target="../slideLayouts/slideLayout6.xml" Type="http://schemas.openxmlformats.org/officeDocument/2006/relationships/slideLayout"/>
  <Relationship Id="rId1" Target="../media/1.png" Type="http://schemas.openxmlformats.org/officeDocument/2006/relationships/image"/>
  <Relationship Id="rId2" Target="../media/2.png" Type="http://schemas.openxmlformats.org/officeDocument/2006/relationships/image"/>
  <Relationship Id="rId3" Target="../media/3.png" Type="http://schemas.openxmlformats.org/officeDocument/2006/relationships/image"/>
  <Relationship Id="rId4" Target="../media/4.png" Type="http://schemas.openxmlformats.org/officeDocument/2006/relationships/image"/>
  <Relationship Id="rId5" Target="../media/5.pn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78" name="Picture 7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-58521" y="-107109"/>
            <a:ext cx="6916521" cy="10013110"/>
          </a:xfrm>
          <a:prstGeom prst="rect">
            <a:avLst/>
          </a:prstGeom>
        </p:spPr>
      </p:pic>
      <p:pic>
        <p:nvPicPr>
          <p:cNvPr hidden="false" id="80" name="Picture 8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317500" y="221343"/>
            <a:ext cx="2337776" cy="839361"/>
          </a:xfrm>
          <a:prstGeom prst="rect">
            <a:avLst/>
          </a:prstGeom>
        </p:spPr>
      </p:pic>
      <p:pic>
        <p:nvPicPr>
          <p:cNvPr hidden="false" id="82" name="Picture 82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5618074" y="137655"/>
            <a:ext cx="922425" cy="860294"/>
          </a:xfrm>
          <a:prstGeom prst="rect">
            <a:avLst/>
          </a:prstGeom>
        </p:spPr>
      </p:pic>
      <p:sp>
        <p:nvSpPr>
          <p:cNvPr hidden="false" id="83" name="Shape 83"/>
          <p:cNvSpPr txBox="true"/>
          <p:nvPr isPhoto="false"/>
        </p:nvSpPr>
        <p:spPr>
          <a:xfrm flipH="false" flipV="false" rot="0">
            <a:off x="419100" y="1063715"/>
            <a:ext cx="6019800" cy="120032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ГБУ «Информационно-методический центр» Невского района Санкт-Петербурга</a:t>
            </a:r>
            <a:endParaRPr b="true" sz="1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endParaRPr b="true" sz="1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r>
              <a:rPr b="true" sz="1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Государственное бюджетное дошкольное образовательное учреждение </a:t>
            </a:r>
            <a:endParaRPr b="true" sz="1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r>
              <a:rPr b="true" sz="1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детский </a:t>
            </a:r>
            <a:r>
              <a:rPr b="true" sz="1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сад № 14 общеразвивающего вида с приоритетным осуществлением деятельности по физическому развитию детей </a:t>
            </a:r>
            <a:endParaRPr b="true" sz="1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r>
              <a:rPr b="true" sz="1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Невского </a:t>
            </a:r>
            <a:r>
              <a:rPr b="true" sz="1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района </a:t>
            </a:r>
            <a:r>
              <a:rPr b="true" sz="1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Санкт-Петербурга</a:t>
            </a:r>
            <a:endParaRPr sz="1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4" name="Shape 84"/>
          <p:cNvSpPr txBox="true"/>
          <p:nvPr isPhoto="false"/>
        </p:nvSpPr>
        <p:spPr>
          <a:xfrm flipH="false" flipV="false" rot="0">
            <a:off x="254000" y="2900295"/>
            <a:ext cx="4324350" cy="46166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1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Дата: 26.04.2024 г., </a:t>
            </a:r>
            <a:r>
              <a:rPr sz="1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13:15</a:t>
            </a:r>
            <a:endParaRPr sz="1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1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Место проведения: Санкт-Петербург, ул. </a:t>
            </a:r>
            <a:r>
              <a:rPr sz="1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Караваевская</a:t>
            </a:r>
            <a:r>
              <a:rPr sz="12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д.40, к.2</a:t>
            </a:r>
            <a:endParaRPr sz="12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hidden="false" id="85" name="Table 85"/>
          <p:cNvGraphicFramePr/>
          <p:nvPr isPhoto="false"/>
        </p:nvGraphicFramePr>
        <p:xfrm flipH="false" flipV="false" rot="0">
          <a:off x="203200" y="3511297"/>
          <a:ext cx="6483348" cy="5130923"/>
        </p:xfrm>
        <a:graphic>
          <a:graphicData uri="http://schemas.openxmlformats.org/drawingml/2006/table">
            <a:tbl>
              <a:tblPr bandCol="false" bandRow="true" firstCol="false" firstRow="true" lastCol="false" lastRow="false">
                <a:tableStyleId>{5C22544A-7EE6-4342-B048-85BDC9FD1C3A}</a:tableStyleId>
              </a:tblPr>
              <a:tblGrid>
                <a:gridCol w="1093736"/>
                <a:gridCol w="2346034"/>
                <a:gridCol w="3043579"/>
              </a:tblGrid>
              <a:tr h="346327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Регламент</a:t>
                      </a:r>
                      <a:endParaRPr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Ход мероприятия</a:t>
                      </a:r>
                      <a:endParaRPr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ФИО, должность</a:t>
                      </a:r>
                      <a:endParaRPr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5658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13:00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13:15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Встреча и регистрация участников встречи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Администрация ГБДОУ №14 Невского района Санкт-Петербурга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48563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13:15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13:30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Открытие мероприятия.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/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/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Приветственное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слово участникам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marL="0">
                        <a:buNone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Танцевальный ансамбль «Звёздочки» , музыкальный руководитель Кононова С.А.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 indent="0" marL="0">
                        <a:buNone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Кузьма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Л.Д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., заведующий ГБДОУ №14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 indent="0" marL="0">
                        <a:buNone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Гилева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Т.Н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., старший воспитатель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9344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13:30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14:10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marL="0">
                        <a:buNone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Современные формы взаимодействия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участников</a:t>
                      </a:r>
                      <a:r>
                        <a:rPr baseline="0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образовательных отношений в области физического развития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 indent="-285750" marL="285750">
                        <a:buFont typeface="Arial"/>
                        <a:buChar char="•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 indent="0" marL="0">
                        <a:buNone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Народные традиции – залог здоровья. Мастер –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l" indent="0" marL="0">
                        <a:buNone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Габрусенок А.А.,</a:t>
                      </a:r>
                      <a:r>
                        <a:rPr baseline="0" sz="1200">
                          <a:latin typeface="Times New Roman"/>
                          <a:ea typeface="Times New Roman"/>
                          <a:cs typeface="Times New Roman"/>
                        </a:rPr>
                        <a:t> и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нструктор по физической</a:t>
                      </a:r>
                      <a:r>
                        <a:rPr baseline="0" sz="1200">
                          <a:latin typeface="Times New Roman"/>
                          <a:ea typeface="Times New Roman"/>
                          <a:cs typeface="Times New Roman"/>
                        </a:rPr>
                        <a:t> культуре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 indent="0" marL="0">
                        <a:buNone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Савченкова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Ю.В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., заместитель заведующего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 indent="-285750" marL="285750">
                        <a:buFont typeface="Arial"/>
                        <a:buChar char="•"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 indent="0" marL="0">
                        <a:buNone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Котова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А.Д.,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Филенкова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 Г.А.,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Азадова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 Н.А.,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 indent="0" marL="0">
                        <a:buNone/>
                      </a:pP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Ключникова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И.Г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., учитель-логопед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0858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14:10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14:15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Единство помыслов и дел или ромашка как символ семьи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Созонова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Ю.С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., педагог-психолог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75411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14:15 – 14:30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Православные праздник или </a:t>
                      </a:r>
                      <a:r>
                        <a:rPr b="false" i="false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сохранение традиционных российских духовно-нравственных ценностей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Иерей Илья (Королёв),</a:t>
                      </a:r>
                      <a:r>
                        <a:rPr baseline="0" sz="1200">
                          <a:latin typeface="Times New Roman"/>
                          <a:ea typeface="Times New Roman"/>
                          <a:cs typeface="Times New Roman"/>
                        </a:rPr>
                        <a:t> священник храма Сошествия Святого Духа за </a:t>
                      </a:r>
                      <a:r>
                        <a:rPr baseline="0" sz="1200">
                          <a:latin typeface="Times New Roman"/>
                          <a:ea typeface="Times New Roman"/>
                          <a:cs typeface="Times New Roman"/>
                        </a:rPr>
                        <a:t>Невской заставой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7212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14:30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14:45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Открытый микрофон.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/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Кофе –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пауза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Участники </a:t>
                      </a:r>
                      <a:r>
                        <a:rPr sz="1200"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t" anchorCtr="false" marB="45720" marL="91440" marR="91440" marT="45720" vert="horz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hidden="false" id="86" name="Shape 86"/>
          <p:cNvSpPr txBox="true"/>
          <p:nvPr isPhoto="false"/>
        </p:nvSpPr>
        <p:spPr>
          <a:xfrm flipH="false" flipV="false" rot="0">
            <a:off x="760781" y="2278216"/>
            <a:ext cx="5369357" cy="58477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1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Проект «Школа здоровья»</a:t>
            </a:r>
            <a:endParaRPr b="true" sz="1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r>
              <a:rPr b="true" sz="1800" u="sng">
                <a:solidFill>
                  <a:schemeClr val="accent1">
                    <a:lumMod val="75000"/>
                  </a:schemeClr>
                </a:solidFill>
                <a:latin typeface="Monotype Corsiva"/>
                <a:ea typeface="Monotype Corsiva"/>
                <a:cs typeface="Monotype Corsiva"/>
              </a:rPr>
              <a:t>Коворкинг</a:t>
            </a:r>
            <a:r>
              <a:rPr b="true" sz="1800" u="sng">
                <a:solidFill>
                  <a:schemeClr val="accent1">
                    <a:lumMod val="75000"/>
                  </a:schemeClr>
                </a:solidFill>
                <a:latin typeface="Monotype Corsiva"/>
                <a:ea typeface="Monotype Corsiva"/>
                <a:cs typeface="Monotype Corsiva"/>
              </a:rPr>
              <a:t> </a:t>
            </a:r>
            <a:r>
              <a:rPr b="true" sz="1800" u="sng">
                <a:solidFill>
                  <a:schemeClr val="accent1">
                    <a:lumMod val="75000"/>
                  </a:schemeClr>
                </a:solidFill>
                <a:latin typeface="Monotype Corsiva"/>
                <a:ea typeface="Monotype Corsiva"/>
                <a:cs typeface="Monotype Corsiva"/>
              </a:rPr>
              <a:t>«Физкультурные занятия и не </a:t>
            </a:r>
            <a:r>
              <a:rPr b="true" sz="1800" u="sng">
                <a:solidFill>
                  <a:schemeClr val="accent1">
                    <a:lumMod val="75000"/>
                  </a:schemeClr>
                </a:solidFill>
                <a:latin typeface="Monotype Corsiva"/>
                <a:ea typeface="Monotype Corsiva"/>
                <a:cs typeface="Monotype Corsiva"/>
              </a:rPr>
              <a:t>только…»</a:t>
            </a:r>
            <a:endParaRPr b="true" sz="1800" u="sng">
              <a:solidFill>
                <a:schemeClr val="accent1">
                  <a:lumMod val="75000"/>
                </a:schemeClr>
              </a:solidFill>
              <a:latin typeface="Monotype Corsiva"/>
              <a:ea typeface="Monotype Corsiva"/>
              <a:cs typeface="Monotype Corsiva"/>
            </a:endParaRPr>
          </a:p>
        </p:txBody>
      </p:sp>
      <p:pic>
        <p:nvPicPr>
          <p:cNvPr hidden="false" id="88" name="Picture 88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5994399" y="9048220"/>
            <a:ext cx="692149" cy="692150"/>
          </a:xfrm>
          <a:prstGeom prst="rect">
            <a:avLst/>
          </a:prstGeom>
        </p:spPr>
      </p:pic>
      <p:pic>
        <p:nvPicPr>
          <p:cNvPr hidden="false" id="90" name="Picture 90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254000" y="9018960"/>
            <a:ext cx="692150" cy="69215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MyOffice-CoreFramework-Android/32-1208.815.9166.836.1@e219c1f5f8b37096339e1b5349806f7128392a05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2024-04-24T09:27:45Z</dcterms:modified>
</cp:coreProperties>
</file>