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9" r:id="rId2"/>
  </p:sldMasterIdLst>
  <p:sldIdLst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676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992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776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0ED5-C692-4AC5-A5FC-43345DDC1BC9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10.11.2025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919D-5395-4453-8B3D-1EEFE78891E2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pic>
        <p:nvPicPr>
          <p:cNvPr id="7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11" y="1431"/>
            <a:ext cx="12190189" cy="68556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2067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0ED5-C692-4AC5-A5FC-43345DDC1BC9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10.11.2025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31" y="1915"/>
            <a:ext cx="12190191" cy="685561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7902187" y="5127080"/>
            <a:ext cx="1231491" cy="376853"/>
          </a:xfrm>
          <a:prstGeom prst="rect">
            <a:avLst/>
          </a:prstGeom>
          <a:noFill/>
        </p:spPr>
        <p:txBody>
          <a:bodyPr wrap="square" lIns="95364" tIns="47683" rIns="95364" bIns="47683" rtlCol="0">
            <a:noAutofit/>
          </a:bodyPr>
          <a:lstStyle/>
          <a:p>
            <a:pPr defTabSz="1087791"/>
            <a:endParaRPr lang="ru-RU" sz="2133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127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0ED5-C692-4AC5-A5FC-43345DDC1BC9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10.11.2025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3" y="3"/>
            <a:ext cx="12190191" cy="68556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19324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200152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200152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0ED5-C692-4AC5-A5FC-43345DDC1BC9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10.11.2025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31" y="1915"/>
            <a:ext cx="12190191" cy="68556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31465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257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31" y="1915"/>
            <a:ext cx="12190191" cy="68556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818162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3295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5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5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75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9011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106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403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06376"/>
            <a:ext cx="2743200" cy="43878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06376"/>
            <a:ext cx="8026400" cy="43878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1841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31" y="1915"/>
            <a:ext cx="12190191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67" y="1606876"/>
            <a:ext cx="9760919" cy="4829253"/>
          </a:xfrm>
        </p:spPr>
        <p:txBody>
          <a:bodyPr/>
          <a:lstStyle>
            <a:lvl1pPr marL="379131" indent="0">
              <a:buFontTx/>
              <a:buNone/>
              <a:defRPr b="1">
                <a:latin typeface="+mj-lt"/>
              </a:defRPr>
            </a:lvl1pPr>
            <a:lvl2pPr marL="375817" indent="3313">
              <a:defRPr>
                <a:latin typeface="+mj-lt"/>
              </a:defRPr>
            </a:lvl2pPr>
            <a:lvl3pPr marL="655612" indent="-271516">
              <a:tabLst/>
              <a:defRPr>
                <a:latin typeface="+mj-lt"/>
              </a:defRPr>
            </a:lvl3pPr>
            <a:lvl4pPr marL="0" indent="375817">
              <a:lnSpc>
                <a:spcPts val="1879"/>
              </a:lnSpc>
              <a:spcBef>
                <a:spcPts val="417"/>
              </a:spcBef>
              <a:defRPr>
                <a:latin typeface="+mj-lt"/>
              </a:defRPr>
            </a:lvl4pPr>
            <a:lvl5pPr>
              <a:lnSpc>
                <a:spcPts val="1879"/>
              </a:lnSpc>
              <a:spcBef>
                <a:spcPts val="417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902187" y="5127080"/>
            <a:ext cx="1231491" cy="376853"/>
          </a:xfrm>
          <a:prstGeom prst="rect">
            <a:avLst/>
          </a:prstGeom>
          <a:noFill/>
        </p:spPr>
        <p:txBody>
          <a:bodyPr wrap="square" lIns="95364" tIns="47683" rIns="95364" bIns="47683" rtlCol="0">
            <a:noAutofit/>
          </a:bodyPr>
          <a:lstStyle/>
          <a:p>
            <a:pPr defTabSz="1087791"/>
            <a:endParaRPr lang="ru-RU" sz="2133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1096847" y="501073"/>
            <a:ext cx="9782923" cy="1105803"/>
          </a:xfrm>
        </p:spPr>
        <p:txBody>
          <a:bodyPr/>
          <a:lstStyle>
            <a:lvl1pPr marL="0" marR="0" indent="0" defTabSz="10877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600"/>
            </a:lvl1pPr>
          </a:lstStyle>
          <a:p>
            <a:pPr marL="0" marR="0" lvl="0" indent="0" defTabSz="10877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5067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424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3" y="473"/>
            <a:ext cx="12190191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67" y="1606876"/>
            <a:ext cx="9760919" cy="4829253"/>
          </a:xfrm>
        </p:spPr>
        <p:txBody>
          <a:bodyPr/>
          <a:lstStyle>
            <a:lvl1pPr marL="379131" indent="0">
              <a:buFontTx/>
              <a:buNone/>
              <a:defRPr b="1">
                <a:latin typeface="+mj-lt"/>
              </a:defRPr>
            </a:lvl1pPr>
            <a:lvl2pPr marL="379131" indent="0">
              <a:defRPr>
                <a:latin typeface="+mj-lt"/>
              </a:defRPr>
            </a:lvl2pPr>
            <a:lvl3pPr marL="655612" indent="-271516">
              <a:defRPr>
                <a:latin typeface="+mj-lt"/>
              </a:defRPr>
            </a:lvl3pPr>
            <a:lvl4pPr marL="0" indent="375817">
              <a:defRPr>
                <a:latin typeface="+mj-lt"/>
              </a:defRPr>
            </a:lvl4pPr>
            <a:lvl5pPr marL="149664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1095918" y="501073"/>
            <a:ext cx="9783868" cy="1105803"/>
          </a:xfrm>
        </p:spPr>
        <p:txBody>
          <a:bodyPr/>
          <a:lstStyle>
            <a:lvl1pPr marL="0" marR="0" indent="0" defTabSz="10877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600"/>
            </a:lvl1pPr>
          </a:lstStyle>
          <a:p>
            <a:pPr marL="0" marR="0" lvl="0" indent="0" defTabSz="10877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5067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33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749"/>
            <a:ext cx="12192000" cy="6857193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3304638" y="1247811"/>
            <a:ext cx="8137177" cy="4773480"/>
          </a:xfrm>
        </p:spPr>
        <p:txBody>
          <a:bodyPr anchor="t">
            <a:normAutofit/>
          </a:bodyPr>
          <a:lstStyle>
            <a:lvl1pPr algn="l">
              <a:lnSpc>
                <a:spcPts val="6937"/>
              </a:lnSpc>
              <a:defRPr sz="60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35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14924" y="2006618"/>
            <a:ext cx="10176933" cy="4275665"/>
          </a:xfrm>
        </p:spPr>
        <p:txBody>
          <a:bodyPr>
            <a:noAutofit/>
          </a:bodyPr>
          <a:lstStyle>
            <a:lvl1pPr marL="365482" indent="0">
              <a:buFontTx/>
              <a:buNone/>
              <a:defRPr b="1">
                <a:latin typeface="+mj-lt"/>
              </a:defRPr>
            </a:lvl1pPr>
            <a:lvl2pPr marL="362288" indent="3195">
              <a:defRPr>
                <a:latin typeface="+mj-lt"/>
              </a:defRPr>
            </a:lvl2pPr>
            <a:lvl3pPr marL="632008" indent="-261741">
              <a:tabLst/>
              <a:defRPr>
                <a:latin typeface="+mj-lt"/>
              </a:defRPr>
            </a:lvl3pPr>
            <a:lvl4pPr marL="0" indent="362288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902191" y="5127084"/>
            <a:ext cx="1231491" cy="376853"/>
          </a:xfrm>
          <a:prstGeom prst="rect">
            <a:avLst/>
          </a:prstGeom>
          <a:noFill/>
        </p:spPr>
        <p:txBody>
          <a:bodyPr wrap="square" lIns="91932" tIns="45965" rIns="91932" bIns="45965" rtlCol="0">
            <a:noAutofit/>
          </a:bodyPr>
          <a:lstStyle/>
          <a:p>
            <a:pPr defTabSz="1048628"/>
            <a:endParaRPr lang="ru-RU" sz="2133" dirty="0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14923" y="745077"/>
            <a:ext cx="10064851" cy="1261535"/>
          </a:xfrm>
        </p:spPr>
        <p:txBody>
          <a:bodyPr/>
          <a:lstStyle>
            <a:lvl1pPr marL="0" marR="0" indent="0" defTabSz="104862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67"/>
            </a:lvl1pPr>
          </a:lstStyle>
          <a:p>
            <a:pPr marL="0" marR="0" lvl="0" indent="0" defTabSz="104862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933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1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14924" y="2006618"/>
            <a:ext cx="10176933" cy="4275665"/>
          </a:xfrm>
        </p:spPr>
        <p:txBody>
          <a:bodyPr>
            <a:noAutofit/>
          </a:bodyPr>
          <a:lstStyle>
            <a:lvl1pPr marL="365482" indent="0">
              <a:buFontTx/>
              <a:buNone/>
              <a:defRPr b="1">
                <a:latin typeface="+mj-lt"/>
              </a:defRPr>
            </a:lvl1pPr>
            <a:lvl2pPr marL="362288" indent="3195">
              <a:defRPr>
                <a:latin typeface="+mj-lt"/>
              </a:defRPr>
            </a:lvl2pPr>
            <a:lvl3pPr marL="632008" indent="-261741">
              <a:tabLst/>
              <a:defRPr>
                <a:latin typeface="+mj-lt"/>
              </a:defRPr>
            </a:lvl3pPr>
            <a:lvl4pPr marL="0" indent="362288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902191" y="5127084"/>
            <a:ext cx="1231491" cy="376853"/>
          </a:xfrm>
          <a:prstGeom prst="rect">
            <a:avLst/>
          </a:prstGeom>
          <a:noFill/>
        </p:spPr>
        <p:txBody>
          <a:bodyPr wrap="square" lIns="91932" tIns="45965" rIns="91932" bIns="45965" rtlCol="0">
            <a:noAutofit/>
          </a:bodyPr>
          <a:lstStyle/>
          <a:p>
            <a:pPr defTabSz="1048628"/>
            <a:endParaRPr lang="ru-RU" sz="2133" dirty="0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14938" y="745076"/>
            <a:ext cx="10176932" cy="1261533"/>
          </a:xfrm>
        </p:spPr>
        <p:txBody>
          <a:bodyPr>
            <a:noAutofit/>
          </a:bodyPr>
          <a:lstStyle>
            <a:lvl1pPr marL="0" marR="0" indent="0" defTabSz="104862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67"/>
            </a:lvl1pPr>
          </a:lstStyle>
          <a:p>
            <a:pPr marL="0" marR="0" lvl="0" indent="0" defTabSz="104862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933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017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1559"/>
            <a:ext cx="12191997" cy="6857193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14924" y="2006618"/>
            <a:ext cx="10176933" cy="4275665"/>
          </a:xfrm>
        </p:spPr>
        <p:txBody>
          <a:bodyPr>
            <a:noAutofit/>
          </a:bodyPr>
          <a:lstStyle>
            <a:lvl1pPr marL="365482" indent="0">
              <a:buFontTx/>
              <a:buNone/>
              <a:defRPr b="1">
                <a:latin typeface="+mj-lt"/>
              </a:defRPr>
            </a:lvl1pPr>
            <a:lvl2pPr marL="365482" indent="0">
              <a:defRPr>
                <a:latin typeface="+mj-lt"/>
              </a:defRPr>
            </a:lvl2pPr>
            <a:lvl3pPr marL="632008" indent="-261741">
              <a:defRPr>
                <a:latin typeface="+mj-lt"/>
              </a:defRPr>
            </a:lvl3pPr>
            <a:lvl4pPr marL="0" indent="362288">
              <a:defRPr>
                <a:latin typeface="+mj-lt"/>
              </a:defRPr>
            </a:lvl4pPr>
            <a:lvl5pPr marL="144276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14938" y="745076"/>
            <a:ext cx="10176932" cy="1261533"/>
          </a:xfrm>
        </p:spPr>
        <p:txBody>
          <a:bodyPr>
            <a:noAutofit/>
          </a:bodyPr>
          <a:lstStyle>
            <a:lvl1pPr marL="0" marR="0" indent="0" defTabSz="104862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67"/>
            </a:lvl1pPr>
          </a:lstStyle>
          <a:p>
            <a:pPr marL="0" marR="0" lvl="0" indent="0" defTabSz="104862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933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7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559"/>
            <a:ext cx="12192000" cy="6857193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14924" y="2006618"/>
            <a:ext cx="10176933" cy="4275665"/>
          </a:xfrm>
        </p:spPr>
        <p:txBody>
          <a:bodyPr>
            <a:noAutofit/>
          </a:bodyPr>
          <a:lstStyle>
            <a:lvl1pPr marL="365482" indent="0">
              <a:buFontTx/>
              <a:buNone/>
              <a:defRPr b="1">
                <a:latin typeface="+mj-lt"/>
              </a:defRPr>
            </a:lvl1pPr>
            <a:lvl2pPr marL="365482" indent="0">
              <a:defRPr>
                <a:latin typeface="+mj-lt"/>
              </a:defRPr>
            </a:lvl2pPr>
            <a:lvl3pPr marL="632008" indent="-261741">
              <a:defRPr>
                <a:latin typeface="+mj-lt"/>
              </a:defRPr>
            </a:lvl3pPr>
            <a:lvl4pPr marL="0" indent="362288">
              <a:defRPr>
                <a:latin typeface="+mj-lt"/>
              </a:defRPr>
            </a:lvl4pPr>
            <a:lvl5pPr marL="144276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14938" y="745076"/>
            <a:ext cx="10176932" cy="1261533"/>
          </a:xfrm>
        </p:spPr>
        <p:txBody>
          <a:bodyPr>
            <a:noAutofit/>
          </a:bodyPr>
          <a:lstStyle>
            <a:lvl1pPr marL="0" marR="0" indent="0" defTabSz="104862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67"/>
            </a:lvl1pPr>
          </a:lstStyle>
          <a:p>
            <a:pPr marL="0" marR="0" lvl="0" indent="0" defTabSz="104862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933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540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73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360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7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494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717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07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808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0C00C-A2C8-4182-A4DF-3A89BDCCB70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192D8-1750-4CDC-A1AC-C6E802A66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98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87791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87791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87791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1087791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525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Рисунок 10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851" y="96576"/>
            <a:ext cx="7321725" cy="6749005"/>
          </a:xfrm>
          <a:prstGeom prst="rect">
            <a:avLst/>
          </a:prstGeom>
        </p:spPr>
      </p:pic>
      <p:sp>
        <p:nvSpPr>
          <p:cNvPr id="108" name="Прямоугольник 107"/>
          <p:cNvSpPr/>
          <p:nvPr/>
        </p:nvSpPr>
        <p:spPr>
          <a:xfrm>
            <a:off x="4800990" y="76392"/>
            <a:ext cx="7392821" cy="6789373"/>
          </a:xfrm>
          <a:prstGeom prst="rect">
            <a:avLst/>
          </a:prstGeom>
          <a:solidFill>
            <a:schemeClr val="bg2"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43" name="Блок-схема: процесс 42"/>
          <p:cNvSpPr/>
          <p:nvPr/>
        </p:nvSpPr>
        <p:spPr>
          <a:xfrm>
            <a:off x="-17672" y="110296"/>
            <a:ext cx="12091247" cy="514963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5" name="Прямоугольник 4"/>
          <p:cNvSpPr/>
          <p:nvPr/>
        </p:nvSpPr>
        <p:spPr>
          <a:xfrm>
            <a:off x="15948" y="127207"/>
            <a:ext cx="11007902" cy="40412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95415" tIns="47707" rIns="95415" bIns="47707">
            <a:spAutoFit/>
          </a:bodyPr>
          <a:lstStyle/>
          <a:p>
            <a:pPr algn="ctr"/>
            <a:r>
              <a:rPr lang="ru-RU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Механизм конкурса на заключение договора о ЦО в </a:t>
            </a:r>
            <a:r>
              <a:rPr lang="ru-RU" sz="20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2026г</a:t>
            </a:r>
            <a:r>
              <a:rPr lang="ru-RU" sz="20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20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бакалавриат</a:t>
            </a:r>
            <a:r>
              <a:rPr lang="ru-RU" sz="20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специалитет</a:t>
            </a:r>
            <a:endParaRPr lang="ru-RU" sz="20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6" name="Прямая соединительная линия 55">
            <a:extLst>
              <a:ext uri="{FF2B5EF4-FFF2-40B4-BE49-F238E27FC236}">
                <a16:creationId xmlns="" xmlns:a16="http://schemas.microsoft.com/office/drawing/2014/main" id="{57F99E28-DFF8-2650-5E44-8FA9364134FE}"/>
              </a:ext>
            </a:extLst>
          </p:cNvPr>
          <p:cNvCxnSpPr>
            <a:cxnSpLocks/>
          </p:cNvCxnSpPr>
          <p:nvPr/>
        </p:nvCxnSpPr>
        <p:spPr>
          <a:xfrm>
            <a:off x="0" y="2201287"/>
            <a:ext cx="11745600" cy="0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78B94DDF-3FD9-3E58-01BB-D0B79DBA6468}"/>
              </a:ext>
            </a:extLst>
          </p:cNvPr>
          <p:cNvSpPr txBox="1"/>
          <p:nvPr/>
        </p:nvSpPr>
        <p:spPr>
          <a:xfrm>
            <a:off x="752041" y="704312"/>
            <a:ext cx="2270529" cy="2974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333" b="1" dirty="0" smtClean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май-июнь 2026</a:t>
            </a:r>
            <a:endParaRPr lang="ru-RU" sz="1333" b="1" dirty="0">
              <a:solidFill>
                <a:srgbClr val="FF0000"/>
              </a:solidFill>
              <a:latin typeface="Trebuchet MS" panose="020B0603020202020204" pitchFamily="34" charset="0"/>
              <a:cs typeface="Futura" panose="020B0602020204020303" pitchFamily="34" charset="-79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DEBCBCCE-C9B4-88AF-9C3A-4172E4215C3B}"/>
              </a:ext>
            </a:extLst>
          </p:cNvPr>
          <p:cNvSpPr txBox="1"/>
          <p:nvPr/>
        </p:nvSpPr>
        <p:spPr>
          <a:xfrm>
            <a:off x="721532" y="965719"/>
            <a:ext cx="2661829" cy="1117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Прием документов</a:t>
            </a: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для участия в конкурсе</a:t>
            </a: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на ЦО в Управлении ФНС России по Санкт-Петербургу</a:t>
            </a: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(302 </a:t>
            </a:r>
            <a:r>
              <a:rPr lang="ru-RU" sz="1333" dirty="0" err="1">
                <a:latin typeface="Trebuchet MS" panose="020B0603020202020204" pitchFamily="34" charset="0"/>
                <a:cs typeface="Futura" panose="020B0602020204020303" pitchFamily="34" charset="-79"/>
              </a:rPr>
              <a:t>каб</a:t>
            </a:r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.)</a:t>
            </a:r>
          </a:p>
        </p:txBody>
      </p:sp>
      <p:sp>
        <p:nvSpPr>
          <p:cNvPr id="60" name="Овал 59">
            <a:extLst>
              <a:ext uri="{FF2B5EF4-FFF2-40B4-BE49-F238E27FC236}">
                <a16:creationId xmlns="" xmlns:a16="http://schemas.microsoft.com/office/drawing/2014/main" id="{053E6801-310C-EA0D-FEF9-4BA1BD652CE3}"/>
              </a:ext>
            </a:extLst>
          </p:cNvPr>
          <p:cNvSpPr/>
          <p:nvPr/>
        </p:nvSpPr>
        <p:spPr>
          <a:xfrm>
            <a:off x="422138" y="1968965"/>
            <a:ext cx="490545" cy="46686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62" name="TextBox 61">
            <a:extLst>
              <a:ext uri="{FF2B5EF4-FFF2-40B4-BE49-F238E27FC236}">
                <a16:creationId xmlns="" xmlns:a16="http://schemas.microsoft.com/office/drawing/2014/main" id="{E4CD00A7-C91E-7344-9A61-4A552CB732B3}"/>
              </a:ext>
            </a:extLst>
          </p:cNvPr>
          <p:cNvSpPr txBox="1"/>
          <p:nvPr/>
        </p:nvSpPr>
        <p:spPr>
          <a:xfrm>
            <a:off x="8507206" y="775873"/>
            <a:ext cx="1458023" cy="2974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333" b="1" dirty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июнь </a:t>
            </a:r>
            <a:r>
              <a:rPr lang="ru-RU" sz="1333" b="1" dirty="0" smtClean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2026</a:t>
            </a:r>
            <a:endParaRPr lang="ru-RU" sz="1333" b="1" dirty="0">
              <a:solidFill>
                <a:srgbClr val="FF0000"/>
              </a:solidFill>
              <a:latin typeface="Trebuchet MS" panose="020B0603020202020204" pitchFamily="34" charset="0"/>
              <a:cs typeface="Futura" panose="020B0602020204020303" pitchFamily="34" charset="-79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3F071988-8478-96B9-F7CE-23D4B55A974C}"/>
              </a:ext>
            </a:extLst>
          </p:cNvPr>
          <p:cNvSpPr txBox="1"/>
          <p:nvPr/>
        </p:nvSpPr>
        <p:spPr>
          <a:xfrm>
            <a:off x="8794310" y="1008274"/>
            <a:ext cx="2816385" cy="1117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33">
                <a:latin typeface="Trebuchet MS" panose="020B0603020202020204" pitchFamily="34" charset="0"/>
                <a:cs typeface="Futura" panose="020B0602020204020303" pitchFamily="34" charset="-79"/>
              </a:rPr>
              <a:t>Кандидатам </a:t>
            </a:r>
            <a:r>
              <a:rPr lang="ru-RU" sz="1333" smtClean="0">
                <a:latin typeface="Trebuchet MS" panose="020B0603020202020204" pitchFamily="34" charset="0"/>
                <a:cs typeface="Futura" panose="020B0602020204020303" pitchFamily="34" charset="-79"/>
              </a:rPr>
              <a:t>направляются </a:t>
            </a:r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письма на эл. почту</a:t>
            </a: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с приглашением на конкурс</a:t>
            </a:r>
            <a:r>
              <a:rPr lang="en-US" sz="1333" dirty="0">
                <a:latin typeface="Trebuchet MS" panose="020B0603020202020204" pitchFamily="34" charset="0"/>
                <a:cs typeface="Futura" panose="020B0602020204020303" pitchFamily="34" charset="-79"/>
              </a:rPr>
              <a:t> </a:t>
            </a:r>
            <a:endParaRPr lang="ru-RU" sz="1333" dirty="0">
              <a:latin typeface="Trebuchet MS" panose="020B0603020202020204" pitchFamily="34" charset="0"/>
              <a:cs typeface="Futura" panose="020B0602020204020303" pitchFamily="34" charset="-79"/>
            </a:endParaRP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Указывается дата, время и место проведения</a:t>
            </a:r>
          </a:p>
        </p:txBody>
      </p:sp>
      <p:cxnSp>
        <p:nvCxnSpPr>
          <p:cNvPr id="67" name="Прямая соединительная линия 66">
            <a:extLst>
              <a:ext uri="{FF2B5EF4-FFF2-40B4-BE49-F238E27FC236}">
                <a16:creationId xmlns="" xmlns:a16="http://schemas.microsoft.com/office/drawing/2014/main" id="{42B00C26-A89D-83E3-E4EB-7971C274EFFD}"/>
              </a:ext>
            </a:extLst>
          </p:cNvPr>
          <p:cNvCxnSpPr>
            <a:cxnSpLocks/>
          </p:cNvCxnSpPr>
          <p:nvPr/>
        </p:nvCxnSpPr>
        <p:spPr>
          <a:xfrm flipV="1">
            <a:off x="690872" y="862540"/>
            <a:ext cx="0" cy="110400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>
            <a:extLst>
              <a:ext uri="{FF2B5EF4-FFF2-40B4-BE49-F238E27FC236}">
                <a16:creationId xmlns="" xmlns:a16="http://schemas.microsoft.com/office/drawing/2014/main" id="{C7A99C40-8008-E526-0DC3-F81E7ADC4C5E}"/>
              </a:ext>
            </a:extLst>
          </p:cNvPr>
          <p:cNvCxnSpPr>
            <a:cxnSpLocks/>
          </p:cNvCxnSpPr>
          <p:nvPr/>
        </p:nvCxnSpPr>
        <p:spPr>
          <a:xfrm>
            <a:off x="912683" y="3695763"/>
            <a:ext cx="11265600" cy="0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="" xmlns:a16="http://schemas.microsoft.com/office/drawing/2014/main" id="{C695FB43-AE92-F878-EAD0-D7339254B3A5}"/>
              </a:ext>
            </a:extLst>
          </p:cNvPr>
          <p:cNvSpPr txBox="1"/>
          <p:nvPr/>
        </p:nvSpPr>
        <p:spPr>
          <a:xfrm>
            <a:off x="7556433" y="2375494"/>
            <a:ext cx="1458023" cy="2974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333" b="1" dirty="0" smtClean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июнь 2026</a:t>
            </a:r>
            <a:endParaRPr lang="ru-RU" sz="1333" b="1" dirty="0">
              <a:solidFill>
                <a:srgbClr val="FF0000"/>
              </a:solidFill>
              <a:latin typeface="Trebuchet MS" panose="020B0603020202020204" pitchFamily="34" charset="0"/>
              <a:cs typeface="Futura" panose="020B0602020204020303" pitchFamily="34" charset="-79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="" xmlns:a16="http://schemas.microsoft.com/office/drawing/2014/main" id="{828FF5D5-4BED-9C17-996E-217774157B5D}"/>
              </a:ext>
            </a:extLst>
          </p:cNvPr>
          <p:cNvSpPr txBox="1"/>
          <p:nvPr/>
        </p:nvSpPr>
        <p:spPr>
          <a:xfrm>
            <a:off x="7731015" y="2622246"/>
            <a:ext cx="2318431" cy="951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Результаты конкурса</a:t>
            </a: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- Письмо на </a:t>
            </a:r>
            <a:r>
              <a:rPr lang="ru-RU" sz="1333" dirty="0" err="1">
                <a:latin typeface="Trebuchet MS" panose="020B0603020202020204" pitchFamily="34" charset="0"/>
                <a:cs typeface="Futura" panose="020B0602020204020303" pitchFamily="34" charset="-79"/>
              </a:rPr>
              <a:t>эл.почту</a:t>
            </a:r>
            <a:endParaRPr lang="ru-RU" sz="1333" dirty="0">
              <a:latin typeface="Trebuchet MS" panose="020B0603020202020204" pitchFamily="34" charset="0"/>
              <a:cs typeface="Futura" panose="020B0602020204020303" pitchFamily="34" charset="-79"/>
            </a:endParaRP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- На официальном сайте</a:t>
            </a: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- На сайте госслужбы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="" xmlns:a16="http://schemas.microsoft.com/office/drawing/2014/main" id="{F89E5E1C-6F9A-19C6-61AA-6CD2E2C886BF}"/>
              </a:ext>
            </a:extLst>
          </p:cNvPr>
          <p:cNvSpPr txBox="1"/>
          <p:nvPr/>
        </p:nvSpPr>
        <p:spPr>
          <a:xfrm>
            <a:off x="451496" y="5135937"/>
            <a:ext cx="1841336" cy="2974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333" b="1" dirty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май-июнь </a:t>
            </a:r>
            <a:r>
              <a:rPr lang="ru-RU" sz="1333" b="1" dirty="0" smtClean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2026</a:t>
            </a:r>
            <a:endParaRPr lang="ru-RU" sz="1333" b="1" dirty="0">
              <a:solidFill>
                <a:srgbClr val="FF0000"/>
              </a:solidFill>
              <a:latin typeface="Trebuchet MS" panose="020B0603020202020204" pitchFamily="34" charset="0"/>
              <a:cs typeface="Futura" panose="020B0602020204020303" pitchFamily="34" charset="-79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="" xmlns:a16="http://schemas.microsoft.com/office/drawing/2014/main" id="{E8182A2A-D49B-A7C7-46AC-BE4F6F3EA990}"/>
              </a:ext>
            </a:extLst>
          </p:cNvPr>
          <p:cNvSpPr txBox="1"/>
          <p:nvPr/>
        </p:nvSpPr>
        <p:spPr>
          <a:xfrm>
            <a:off x="473514" y="5431143"/>
            <a:ext cx="1851215" cy="707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Сдача ЕГЭ, получение результатов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="" xmlns:a16="http://schemas.microsoft.com/office/drawing/2014/main" id="{A3E57DCB-B28B-0E29-C2D1-96ED43E55085}"/>
              </a:ext>
            </a:extLst>
          </p:cNvPr>
          <p:cNvSpPr txBox="1"/>
          <p:nvPr/>
        </p:nvSpPr>
        <p:spPr>
          <a:xfrm>
            <a:off x="2880535" y="4956713"/>
            <a:ext cx="2134404" cy="2974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333" b="1" dirty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июнь-июль </a:t>
            </a:r>
            <a:r>
              <a:rPr lang="ru-RU" sz="1333" b="1" dirty="0" smtClean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2026</a:t>
            </a:r>
            <a:endParaRPr lang="ru-RU" sz="1333" b="1" dirty="0">
              <a:solidFill>
                <a:srgbClr val="FF0000"/>
              </a:solidFill>
              <a:latin typeface="Trebuchet MS" panose="020B0603020202020204" pitchFamily="34" charset="0"/>
              <a:cs typeface="Futura" panose="020B0602020204020303" pitchFamily="34" charset="-79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="" xmlns:a16="http://schemas.microsoft.com/office/drawing/2014/main" id="{F3B01A72-2595-6DC0-BC2E-8A9E0B863421}"/>
              </a:ext>
            </a:extLst>
          </p:cNvPr>
          <p:cNvSpPr txBox="1"/>
          <p:nvPr/>
        </p:nvSpPr>
        <p:spPr>
          <a:xfrm>
            <a:off x="2886954" y="5206826"/>
            <a:ext cx="2904081" cy="11948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Подача заявки на заключение договора о ЦО в электронном виде на платформе «Работа в России»</a:t>
            </a:r>
          </a:p>
          <a:p>
            <a:pPr>
              <a:spcAft>
                <a:spcPts val="600"/>
              </a:spcAft>
            </a:pPr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Подача документов в ВУЗ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="" xmlns:a16="http://schemas.microsoft.com/office/drawing/2014/main" id="{04C619CB-79FA-FC0C-1AC7-DD884D3B2CBA}"/>
              </a:ext>
            </a:extLst>
          </p:cNvPr>
          <p:cNvSpPr txBox="1"/>
          <p:nvPr/>
        </p:nvSpPr>
        <p:spPr>
          <a:xfrm>
            <a:off x="5895204" y="5027796"/>
            <a:ext cx="1769656" cy="2974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333" b="1" dirty="0" smtClean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август 2026 </a:t>
            </a:r>
            <a:endParaRPr lang="ru-RU" sz="1333" b="1" dirty="0">
              <a:solidFill>
                <a:srgbClr val="FF0000"/>
              </a:solidFill>
              <a:latin typeface="Trebuchet MS" panose="020B0603020202020204" pitchFamily="34" charset="0"/>
              <a:cs typeface="Futura" panose="020B0602020204020303" pitchFamily="34" charset="-79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="" xmlns:a16="http://schemas.microsoft.com/office/drawing/2014/main" id="{8B6EF552-0704-13C3-B322-AB96DEA9E02E}"/>
              </a:ext>
            </a:extLst>
          </p:cNvPr>
          <p:cNvSpPr txBox="1"/>
          <p:nvPr/>
        </p:nvSpPr>
        <p:spPr>
          <a:xfrm>
            <a:off x="5923177" y="5464231"/>
            <a:ext cx="2070740" cy="707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Окончание приема оригиналов аттестатов в ВУЗы</a:t>
            </a:r>
          </a:p>
        </p:txBody>
      </p:sp>
      <p:cxnSp>
        <p:nvCxnSpPr>
          <p:cNvPr id="126" name="Прямая соединительная линия 125">
            <a:extLst>
              <a:ext uri="{FF2B5EF4-FFF2-40B4-BE49-F238E27FC236}">
                <a16:creationId xmlns="" xmlns:a16="http://schemas.microsoft.com/office/drawing/2014/main" id="{457F5396-436E-42DE-4AE8-31A655238251}"/>
              </a:ext>
            </a:extLst>
          </p:cNvPr>
          <p:cNvCxnSpPr>
            <a:cxnSpLocks/>
          </p:cNvCxnSpPr>
          <p:nvPr/>
        </p:nvCxnSpPr>
        <p:spPr>
          <a:xfrm>
            <a:off x="0" y="6470789"/>
            <a:ext cx="11749088" cy="0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="" xmlns:a16="http://schemas.microsoft.com/office/drawing/2014/main" id="{5861E0C7-0A09-0994-0CF4-72545F7D3CE8}"/>
              </a:ext>
            </a:extLst>
          </p:cNvPr>
          <p:cNvSpPr txBox="1"/>
          <p:nvPr/>
        </p:nvSpPr>
        <p:spPr>
          <a:xfrm>
            <a:off x="8218578" y="5066901"/>
            <a:ext cx="1458023" cy="2974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333" b="1" dirty="0" smtClean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август 2026</a:t>
            </a:r>
            <a:endParaRPr lang="ru-RU" sz="1333" b="1" dirty="0">
              <a:solidFill>
                <a:srgbClr val="FF0000"/>
              </a:solidFill>
              <a:latin typeface="Trebuchet MS" panose="020B0603020202020204" pitchFamily="34" charset="0"/>
              <a:cs typeface="Futura" panose="020B0602020204020303" pitchFamily="34" charset="-79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="" xmlns:a16="http://schemas.microsoft.com/office/drawing/2014/main" id="{4571F0D5-6A55-EC5B-3C21-7332D8EACAE6}"/>
              </a:ext>
            </a:extLst>
          </p:cNvPr>
          <p:cNvSpPr txBox="1"/>
          <p:nvPr/>
        </p:nvSpPr>
        <p:spPr>
          <a:xfrm>
            <a:off x="8249285" y="5358950"/>
            <a:ext cx="1427103" cy="502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33" dirty="0" smtClean="0">
                <a:latin typeface="Trebuchet MS" panose="020B0603020202020204" pitchFamily="34" charset="0"/>
                <a:cs typeface="Futura" panose="020B0602020204020303" pitchFamily="34" charset="-79"/>
              </a:rPr>
              <a:t>Приказ </a:t>
            </a:r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ВУЗа о зачислении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="" xmlns:a16="http://schemas.microsoft.com/office/drawing/2014/main" id="{3AE4F3D3-645F-5422-CD11-6E57A1909744}"/>
              </a:ext>
            </a:extLst>
          </p:cNvPr>
          <p:cNvSpPr txBox="1"/>
          <p:nvPr/>
        </p:nvSpPr>
        <p:spPr>
          <a:xfrm>
            <a:off x="10095468" y="5107218"/>
            <a:ext cx="1922265" cy="2974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333" b="1" dirty="0" smtClean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август 2026</a:t>
            </a:r>
            <a:endParaRPr lang="ru-RU" sz="1333" b="1" dirty="0">
              <a:solidFill>
                <a:srgbClr val="FF0000"/>
              </a:solidFill>
              <a:latin typeface="Trebuchet MS" panose="020B0603020202020204" pitchFamily="34" charset="0"/>
              <a:cs typeface="Futura" panose="020B0602020204020303" pitchFamily="34" charset="-79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="" xmlns:a16="http://schemas.microsoft.com/office/drawing/2014/main" id="{65E32EDF-878B-D59C-4456-7E1F113C9817}"/>
              </a:ext>
            </a:extLst>
          </p:cNvPr>
          <p:cNvSpPr txBox="1"/>
          <p:nvPr/>
        </p:nvSpPr>
        <p:spPr>
          <a:xfrm>
            <a:off x="10165737" y="5355895"/>
            <a:ext cx="2318431" cy="912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Заключение договоров</a:t>
            </a: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С Управлением ФНС России по Санкт-Петербургу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="" xmlns:a16="http://schemas.microsoft.com/office/drawing/2014/main" id="{034000F3-9EFF-F116-1A18-B51D3140AF2E}"/>
              </a:ext>
            </a:extLst>
          </p:cNvPr>
          <p:cNvSpPr txBox="1"/>
          <p:nvPr/>
        </p:nvSpPr>
        <p:spPr>
          <a:xfrm>
            <a:off x="1073054" y="2361288"/>
            <a:ext cx="1458023" cy="2974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333" b="1" dirty="0" smtClean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июнь 2026</a:t>
            </a:r>
            <a:endParaRPr lang="ru-RU" sz="1333" b="1" dirty="0">
              <a:solidFill>
                <a:srgbClr val="FF0000"/>
              </a:solidFill>
              <a:latin typeface="Trebuchet MS" panose="020B0603020202020204" pitchFamily="34" charset="0"/>
              <a:cs typeface="Futura" panose="020B0602020204020303" pitchFamily="34" charset="-79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="" xmlns:a16="http://schemas.microsoft.com/office/drawing/2014/main" id="{EF249F2E-C4CC-573E-E360-85B728736A7E}"/>
              </a:ext>
            </a:extLst>
          </p:cNvPr>
          <p:cNvSpPr txBox="1"/>
          <p:nvPr/>
        </p:nvSpPr>
        <p:spPr>
          <a:xfrm>
            <a:off x="1039087" y="2765242"/>
            <a:ext cx="1979744" cy="502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333" dirty="0">
                <a:latin typeface="Trebuchet MS" panose="020B0603020202020204" pitchFamily="34" charset="0"/>
                <a:cs typeface="Futura" panose="020B0602020204020303" pitchFamily="34" charset="-79"/>
              </a:rPr>
              <a:t>I</a:t>
            </a:r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 этап конкурса:</a:t>
            </a: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Тестирование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="" xmlns:a16="http://schemas.microsoft.com/office/drawing/2014/main" id="{A1385AF8-7E44-44ED-1CF4-74FF4BFC20B4}"/>
              </a:ext>
            </a:extLst>
          </p:cNvPr>
          <p:cNvSpPr txBox="1"/>
          <p:nvPr/>
        </p:nvSpPr>
        <p:spPr>
          <a:xfrm>
            <a:off x="4255705" y="2283944"/>
            <a:ext cx="2158081" cy="2974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333" b="1" dirty="0" smtClean="0">
                <a:solidFill>
                  <a:srgbClr val="FF0000"/>
                </a:solidFill>
                <a:latin typeface="Trebuchet MS" panose="020B0603020202020204" pitchFamily="34" charset="0"/>
                <a:cs typeface="Futura" panose="020B0602020204020303" pitchFamily="34" charset="-79"/>
              </a:rPr>
              <a:t>июнь 2026</a:t>
            </a:r>
            <a:endParaRPr lang="ru-RU" sz="1333" b="1" dirty="0">
              <a:solidFill>
                <a:srgbClr val="FF0000"/>
              </a:solidFill>
              <a:latin typeface="Trebuchet MS" panose="020B0603020202020204" pitchFamily="34" charset="0"/>
              <a:cs typeface="Futura" panose="020B0602020204020303" pitchFamily="34" charset="-79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="" xmlns:a16="http://schemas.microsoft.com/office/drawing/2014/main" id="{1E3EA13D-B3B0-5102-488C-01D61072E40A}"/>
              </a:ext>
            </a:extLst>
          </p:cNvPr>
          <p:cNvSpPr txBox="1"/>
          <p:nvPr/>
        </p:nvSpPr>
        <p:spPr>
          <a:xfrm>
            <a:off x="4224067" y="2713540"/>
            <a:ext cx="2803965" cy="502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333" dirty="0">
                <a:latin typeface="Trebuchet MS" panose="020B0603020202020204" pitchFamily="34" charset="0"/>
                <a:cs typeface="Futura" panose="020B0602020204020303" pitchFamily="34" charset="-79"/>
              </a:rPr>
              <a:t>II</a:t>
            </a:r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 этап конкурса:</a:t>
            </a: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Индивидуальное собеседование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="" xmlns:a16="http://schemas.microsoft.com/office/drawing/2014/main" id="{B770918D-E72A-0BB2-2149-D0F66160B0A2}"/>
              </a:ext>
            </a:extLst>
          </p:cNvPr>
          <p:cNvSpPr txBox="1"/>
          <p:nvPr/>
        </p:nvSpPr>
        <p:spPr>
          <a:xfrm>
            <a:off x="3089575" y="1084818"/>
            <a:ext cx="1976955" cy="912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Почтой России по адресу:</a:t>
            </a:r>
          </a:p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Наб. реки Фонтанки, 76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="" xmlns:a16="http://schemas.microsoft.com/office/drawing/2014/main" id="{D29D4D5D-2534-5FEF-CD9B-D100E7D8F1E3}"/>
              </a:ext>
            </a:extLst>
          </p:cNvPr>
          <p:cNvSpPr txBox="1"/>
          <p:nvPr/>
        </p:nvSpPr>
        <p:spPr>
          <a:xfrm>
            <a:off x="4881046" y="1051494"/>
            <a:ext cx="1734985" cy="502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На сайте госслужбы</a:t>
            </a:r>
          </a:p>
        </p:txBody>
      </p:sp>
      <p:pic>
        <p:nvPicPr>
          <p:cNvPr id="157" name="Рисунок 156">
            <a:extLst>
              <a:ext uri="{FF2B5EF4-FFF2-40B4-BE49-F238E27FC236}">
                <a16:creationId xmlns="" xmlns:a16="http://schemas.microsoft.com/office/drawing/2014/main" id="{F9DEAD3C-8013-BE67-4B25-368408156B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45" t="9256" r="10842" b="8909"/>
          <a:stretch/>
        </p:blipFill>
        <p:spPr>
          <a:xfrm>
            <a:off x="5110143" y="1508506"/>
            <a:ext cx="585524" cy="5966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8851" y="1966541"/>
            <a:ext cx="192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1</a:t>
            </a:r>
          </a:p>
        </p:txBody>
      </p:sp>
      <p:sp>
        <p:nvSpPr>
          <p:cNvPr id="160" name="Овал 159">
            <a:extLst>
              <a:ext uri="{FF2B5EF4-FFF2-40B4-BE49-F238E27FC236}">
                <a16:creationId xmlns="" xmlns:a16="http://schemas.microsoft.com/office/drawing/2014/main" id="{053E6801-310C-EA0D-FEF9-4BA1BD652CE3}"/>
              </a:ext>
            </a:extLst>
          </p:cNvPr>
          <p:cNvSpPr/>
          <p:nvPr/>
        </p:nvSpPr>
        <p:spPr>
          <a:xfrm>
            <a:off x="8268237" y="1947227"/>
            <a:ext cx="490545" cy="46686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61" name="Прямая соединительная линия 160">
            <a:extLst>
              <a:ext uri="{FF2B5EF4-FFF2-40B4-BE49-F238E27FC236}">
                <a16:creationId xmlns="" xmlns:a16="http://schemas.microsoft.com/office/drawing/2014/main" id="{42B00C26-A89D-83E3-E4EB-7971C274EFFD}"/>
              </a:ext>
            </a:extLst>
          </p:cNvPr>
          <p:cNvCxnSpPr>
            <a:cxnSpLocks/>
          </p:cNvCxnSpPr>
          <p:nvPr/>
        </p:nvCxnSpPr>
        <p:spPr>
          <a:xfrm flipV="1">
            <a:off x="8517708" y="840801"/>
            <a:ext cx="0" cy="110400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8344950" y="1944802"/>
            <a:ext cx="192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2</a:t>
            </a:r>
          </a:p>
        </p:txBody>
      </p:sp>
      <p:sp>
        <p:nvSpPr>
          <p:cNvPr id="163" name="Овал 162">
            <a:extLst>
              <a:ext uri="{FF2B5EF4-FFF2-40B4-BE49-F238E27FC236}">
                <a16:creationId xmlns="" xmlns:a16="http://schemas.microsoft.com/office/drawing/2014/main" id="{053E6801-310C-EA0D-FEF9-4BA1BD652CE3}"/>
              </a:ext>
            </a:extLst>
          </p:cNvPr>
          <p:cNvSpPr/>
          <p:nvPr/>
        </p:nvSpPr>
        <p:spPr>
          <a:xfrm>
            <a:off x="770353" y="3524277"/>
            <a:ext cx="490545" cy="46686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64" name="Прямая соединительная линия 163">
            <a:extLst>
              <a:ext uri="{FF2B5EF4-FFF2-40B4-BE49-F238E27FC236}">
                <a16:creationId xmlns="" xmlns:a16="http://schemas.microsoft.com/office/drawing/2014/main" id="{42B00C26-A89D-83E3-E4EB-7971C274EFFD}"/>
              </a:ext>
            </a:extLst>
          </p:cNvPr>
          <p:cNvCxnSpPr>
            <a:cxnSpLocks/>
          </p:cNvCxnSpPr>
          <p:nvPr/>
        </p:nvCxnSpPr>
        <p:spPr>
          <a:xfrm flipV="1">
            <a:off x="1015624" y="2441883"/>
            <a:ext cx="0" cy="110400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847066" y="3521853"/>
            <a:ext cx="192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3</a:t>
            </a:r>
          </a:p>
        </p:txBody>
      </p:sp>
      <p:sp>
        <p:nvSpPr>
          <p:cNvPr id="166" name="Овал 165">
            <a:extLst>
              <a:ext uri="{FF2B5EF4-FFF2-40B4-BE49-F238E27FC236}">
                <a16:creationId xmlns="" xmlns:a16="http://schemas.microsoft.com/office/drawing/2014/main" id="{053E6801-310C-EA0D-FEF9-4BA1BD652CE3}"/>
              </a:ext>
            </a:extLst>
          </p:cNvPr>
          <p:cNvSpPr/>
          <p:nvPr/>
        </p:nvSpPr>
        <p:spPr>
          <a:xfrm>
            <a:off x="3947738" y="3487824"/>
            <a:ext cx="490545" cy="46686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67" name="Прямая соединительная линия 166">
            <a:extLst>
              <a:ext uri="{FF2B5EF4-FFF2-40B4-BE49-F238E27FC236}">
                <a16:creationId xmlns="" xmlns:a16="http://schemas.microsoft.com/office/drawing/2014/main" id="{42B00C26-A89D-83E3-E4EB-7971C274EFFD}"/>
              </a:ext>
            </a:extLst>
          </p:cNvPr>
          <p:cNvCxnSpPr>
            <a:cxnSpLocks/>
          </p:cNvCxnSpPr>
          <p:nvPr/>
        </p:nvCxnSpPr>
        <p:spPr>
          <a:xfrm flipV="1">
            <a:off x="4193009" y="2396207"/>
            <a:ext cx="0" cy="110400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4024451" y="3485400"/>
            <a:ext cx="192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4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6936" y="4078309"/>
            <a:ext cx="11856640" cy="671303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169" name="Овал 168">
            <a:extLst>
              <a:ext uri="{FF2B5EF4-FFF2-40B4-BE49-F238E27FC236}">
                <a16:creationId xmlns="" xmlns:a16="http://schemas.microsoft.com/office/drawing/2014/main" id="{053E6801-310C-EA0D-FEF9-4BA1BD652CE3}"/>
              </a:ext>
            </a:extLst>
          </p:cNvPr>
          <p:cNvSpPr/>
          <p:nvPr/>
        </p:nvSpPr>
        <p:spPr>
          <a:xfrm>
            <a:off x="7328273" y="3492435"/>
            <a:ext cx="490545" cy="46686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70" name="Прямая соединительная линия 169">
            <a:extLst>
              <a:ext uri="{FF2B5EF4-FFF2-40B4-BE49-F238E27FC236}">
                <a16:creationId xmlns="" xmlns:a16="http://schemas.microsoft.com/office/drawing/2014/main" id="{42B00C26-A89D-83E3-E4EB-7971C274EFFD}"/>
              </a:ext>
            </a:extLst>
          </p:cNvPr>
          <p:cNvCxnSpPr>
            <a:cxnSpLocks/>
          </p:cNvCxnSpPr>
          <p:nvPr/>
        </p:nvCxnSpPr>
        <p:spPr>
          <a:xfrm flipV="1">
            <a:off x="7573544" y="2400817"/>
            <a:ext cx="0" cy="110400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/>
          <p:cNvSpPr txBox="1"/>
          <p:nvPr/>
        </p:nvSpPr>
        <p:spPr>
          <a:xfrm>
            <a:off x="7404986" y="3490010"/>
            <a:ext cx="192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5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="" xmlns:a16="http://schemas.microsoft.com/office/drawing/2014/main" id="{DFE2D3B6-3030-FD9A-3493-91C39E149005}"/>
              </a:ext>
            </a:extLst>
          </p:cNvPr>
          <p:cNvSpPr txBox="1"/>
          <p:nvPr/>
        </p:nvSpPr>
        <p:spPr>
          <a:xfrm>
            <a:off x="3423593" y="4048929"/>
            <a:ext cx="4837049" cy="2974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b="1">
                <a:solidFill>
                  <a:srgbClr val="00B0F0"/>
                </a:solidFill>
                <a:latin typeface="Montserrat SemiBold" pitchFamily="2" charset="0"/>
              </a:defRPr>
            </a:lvl1pPr>
          </a:lstStyle>
          <a:p>
            <a:r>
              <a:rPr lang="ru-RU" sz="1333" dirty="0">
                <a:solidFill>
                  <a:schemeClr val="tx1"/>
                </a:solidFill>
                <a:latin typeface="Trebuchet MS" panose="020B0603020202020204" pitchFamily="34" charset="0"/>
              </a:rPr>
              <a:t>Постановление Правительства РФ от 21.05.2022 № 933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="" xmlns:a16="http://schemas.microsoft.com/office/drawing/2014/main" id="{57AF3367-F990-86B1-2052-3D06982A189A}"/>
              </a:ext>
            </a:extLst>
          </p:cNvPr>
          <p:cNvSpPr txBox="1"/>
          <p:nvPr/>
        </p:nvSpPr>
        <p:spPr>
          <a:xfrm>
            <a:off x="192777" y="4247111"/>
            <a:ext cx="11798683" cy="50257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Montserrat" pitchFamily="2" charset="0"/>
              </a:defRPr>
            </a:lvl1pPr>
          </a:lstStyle>
          <a:p>
            <a:pPr algn="ctr"/>
            <a:r>
              <a:rPr lang="ru-RU" sz="1333" dirty="0">
                <a:latin typeface="Trebuchet MS" panose="020B0603020202020204" pitchFamily="34" charset="0"/>
              </a:rPr>
              <a:t>«Об утверждении методики проведения конкурсов на заключение договора о целевом обучении между федеральным государственным органом и гражданином Российской Федерации с обязательством последующего прохождения федеральной государственной гражданской службы»</a:t>
            </a:r>
          </a:p>
        </p:txBody>
      </p:sp>
      <p:sp>
        <p:nvSpPr>
          <p:cNvPr id="172" name="Овал 171">
            <a:extLst>
              <a:ext uri="{FF2B5EF4-FFF2-40B4-BE49-F238E27FC236}">
                <a16:creationId xmlns="" xmlns:a16="http://schemas.microsoft.com/office/drawing/2014/main" id="{053E6801-310C-EA0D-FEF9-4BA1BD652CE3}"/>
              </a:ext>
            </a:extLst>
          </p:cNvPr>
          <p:cNvSpPr/>
          <p:nvPr/>
        </p:nvSpPr>
        <p:spPr>
          <a:xfrm>
            <a:off x="123728" y="6199532"/>
            <a:ext cx="490545" cy="46686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73" name="Прямая соединительная линия 172">
            <a:extLst>
              <a:ext uri="{FF2B5EF4-FFF2-40B4-BE49-F238E27FC236}">
                <a16:creationId xmlns="" xmlns:a16="http://schemas.microsoft.com/office/drawing/2014/main" id="{42B00C26-A89D-83E3-E4EB-7971C274EFFD}"/>
              </a:ext>
            </a:extLst>
          </p:cNvPr>
          <p:cNvCxnSpPr>
            <a:cxnSpLocks/>
          </p:cNvCxnSpPr>
          <p:nvPr/>
        </p:nvCxnSpPr>
        <p:spPr>
          <a:xfrm flipV="1">
            <a:off x="368999" y="5117137"/>
            <a:ext cx="0" cy="110400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TextBox 173"/>
          <p:cNvSpPr txBox="1"/>
          <p:nvPr/>
        </p:nvSpPr>
        <p:spPr>
          <a:xfrm>
            <a:off x="200440" y="6197108"/>
            <a:ext cx="192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6</a:t>
            </a:r>
          </a:p>
        </p:txBody>
      </p:sp>
      <p:sp>
        <p:nvSpPr>
          <p:cNvPr id="175" name="Овал 174">
            <a:extLst>
              <a:ext uri="{FF2B5EF4-FFF2-40B4-BE49-F238E27FC236}">
                <a16:creationId xmlns="" xmlns:a16="http://schemas.microsoft.com/office/drawing/2014/main" id="{053E6801-310C-EA0D-FEF9-4BA1BD652CE3}"/>
              </a:ext>
            </a:extLst>
          </p:cNvPr>
          <p:cNvSpPr/>
          <p:nvPr/>
        </p:nvSpPr>
        <p:spPr>
          <a:xfrm>
            <a:off x="2315866" y="6199532"/>
            <a:ext cx="490545" cy="46686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76" name="Прямая соединительная линия 175">
            <a:extLst>
              <a:ext uri="{FF2B5EF4-FFF2-40B4-BE49-F238E27FC236}">
                <a16:creationId xmlns="" xmlns:a16="http://schemas.microsoft.com/office/drawing/2014/main" id="{42B00C26-A89D-83E3-E4EB-7971C274EFFD}"/>
              </a:ext>
            </a:extLst>
          </p:cNvPr>
          <p:cNvCxnSpPr>
            <a:cxnSpLocks/>
          </p:cNvCxnSpPr>
          <p:nvPr/>
        </p:nvCxnSpPr>
        <p:spPr>
          <a:xfrm flipV="1">
            <a:off x="2561137" y="5117137"/>
            <a:ext cx="0" cy="110400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/>
          <p:cNvSpPr txBox="1"/>
          <p:nvPr/>
        </p:nvSpPr>
        <p:spPr>
          <a:xfrm>
            <a:off x="2392579" y="6197108"/>
            <a:ext cx="192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7</a:t>
            </a:r>
          </a:p>
        </p:txBody>
      </p:sp>
      <p:sp>
        <p:nvSpPr>
          <p:cNvPr id="178" name="Овал 177">
            <a:extLst>
              <a:ext uri="{FF2B5EF4-FFF2-40B4-BE49-F238E27FC236}">
                <a16:creationId xmlns="" xmlns:a16="http://schemas.microsoft.com/office/drawing/2014/main" id="{053E6801-310C-EA0D-FEF9-4BA1BD652CE3}"/>
              </a:ext>
            </a:extLst>
          </p:cNvPr>
          <p:cNvSpPr/>
          <p:nvPr/>
        </p:nvSpPr>
        <p:spPr>
          <a:xfrm>
            <a:off x="5532550" y="6189612"/>
            <a:ext cx="490545" cy="46686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79" name="Прямая соединительная линия 178">
            <a:extLst>
              <a:ext uri="{FF2B5EF4-FFF2-40B4-BE49-F238E27FC236}">
                <a16:creationId xmlns="" xmlns:a16="http://schemas.microsoft.com/office/drawing/2014/main" id="{42B00C26-A89D-83E3-E4EB-7971C274EFFD}"/>
              </a:ext>
            </a:extLst>
          </p:cNvPr>
          <p:cNvCxnSpPr>
            <a:cxnSpLocks/>
          </p:cNvCxnSpPr>
          <p:nvPr/>
        </p:nvCxnSpPr>
        <p:spPr>
          <a:xfrm flipV="1">
            <a:off x="5777821" y="5107217"/>
            <a:ext cx="0" cy="110400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79"/>
          <p:cNvSpPr txBox="1"/>
          <p:nvPr/>
        </p:nvSpPr>
        <p:spPr>
          <a:xfrm>
            <a:off x="5609263" y="6187188"/>
            <a:ext cx="192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8</a:t>
            </a:r>
          </a:p>
        </p:txBody>
      </p:sp>
      <p:sp>
        <p:nvSpPr>
          <p:cNvPr id="181" name="Овал 180">
            <a:extLst>
              <a:ext uri="{FF2B5EF4-FFF2-40B4-BE49-F238E27FC236}">
                <a16:creationId xmlns="" xmlns:a16="http://schemas.microsoft.com/office/drawing/2014/main" id="{053E6801-310C-EA0D-FEF9-4BA1BD652CE3}"/>
              </a:ext>
            </a:extLst>
          </p:cNvPr>
          <p:cNvSpPr/>
          <p:nvPr/>
        </p:nvSpPr>
        <p:spPr>
          <a:xfrm>
            <a:off x="7955616" y="6189612"/>
            <a:ext cx="490545" cy="46686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82" name="Прямая соединительная линия 181">
            <a:extLst>
              <a:ext uri="{FF2B5EF4-FFF2-40B4-BE49-F238E27FC236}">
                <a16:creationId xmlns="" xmlns:a16="http://schemas.microsoft.com/office/drawing/2014/main" id="{42B00C26-A89D-83E3-E4EB-7971C274EFFD}"/>
              </a:ext>
            </a:extLst>
          </p:cNvPr>
          <p:cNvCxnSpPr>
            <a:cxnSpLocks/>
          </p:cNvCxnSpPr>
          <p:nvPr/>
        </p:nvCxnSpPr>
        <p:spPr>
          <a:xfrm flipV="1">
            <a:off x="8200887" y="5107217"/>
            <a:ext cx="0" cy="110400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TextBox 182"/>
          <p:cNvSpPr txBox="1"/>
          <p:nvPr/>
        </p:nvSpPr>
        <p:spPr>
          <a:xfrm>
            <a:off x="8032328" y="6187188"/>
            <a:ext cx="192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9</a:t>
            </a:r>
          </a:p>
        </p:txBody>
      </p:sp>
      <p:sp>
        <p:nvSpPr>
          <p:cNvPr id="184" name="Овал 183">
            <a:extLst>
              <a:ext uri="{FF2B5EF4-FFF2-40B4-BE49-F238E27FC236}">
                <a16:creationId xmlns="" xmlns:a16="http://schemas.microsoft.com/office/drawing/2014/main" id="{053E6801-310C-EA0D-FEF9-4BA1BD652CE3}"/>
              </a:ext>
            </a:extLst>
          </p:cNvPr>
          <p:cNvSpPr/>
          <p:nvPr/>
        </p:nvSpPr>
        <p:spPr>
          <a:xfrm>
            <a:off x="9766194" y="6225460"/>
            <a:ext cx="490545" cy="466867"/>
          </a:xfrm>
          <a:prstGeom prst="ellipse">
            <a:avLst/>
          </a:prstGeom>
          <a:solidFill>
            <a:srgbClr val="92D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85" name="Прямая соединительная линия 184">
            <a:extLst>
              <a:ext uri="{FF2B5EF4-FFF2-40B4-BE49-F238E27FC236}">
                <a16:creationId xmlns="" xmlns:a16="http://schemas.microsoft.com/office/drawing/2014/main" id="{42B00C26-A89D-83E3-E4EB-7971C274EFFD}"/>
              </a:ext>
            </a:extLst>
          </p:cNvPr>
          <p:cNvCxnSpPr>
            <a:cxnSpLocks/>
          </p:cNvCxnSpPr>
          <p:nvPr/>
        </p:nvCxnSpPr>
        <p:spPr>
          <a:xfrm flipV="1">
            <a:off x="10011465" y="5143065"/>
            <a:ext cx="0" cy="110400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9758383" y="6220126"/>
            <a:ext cx="699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10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719" y="1089515"/>
            <a:ext cx="996557" cy="996557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D29D4D5D-2534-5FEF-CD9B-D100E7D8F1E3}"/>
              </a:ext>
            </a:extLst>
          </p:cNvPr>
          <p:cNvSpPr txBox="1"/>
          <p:nvPr/>
        </p:nvSpPr>
        <p:spPr>
          <a:xfrm>
            <a:off x="7260490" y="1019120"/>
            <a:ext cx="1268425" cy="1117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33" dirty="0">
                <a:latin typeface="Trebuchet MS" panose="020B0603020202020204" pitchFamily="34" charset="0"/>
                <a:cs typeface="Futura" panose="020B0602020204020303" pitchFamily="34" charset="-79"/>
              </a:rPr>
              <a:t>Информация о конкурсе будет размещена тут</a:t>
            </a:r>
          </a:p>
        </p:txBody>
      </p:sp>
    </p:spTree>
    <p:extLst>
      <p:ext uri="{BB962C8B-B14F-4D97-AF65-F5344CB8AC3E}">
        <p14:creationId xmlns:p14="http://schemas.microsoft.com/office/powerpoint/2010/main" val="32398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203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2_Тема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Щетнева Полина Николаевна</dc:creator>
  <cp:lastModifiedBy>Рогожкина Виктория Александровна</cp:lastModifiedBy>
  <cp:revision>7</cp:revision>
  <dcterms:created xsi:type="dcterms:W3CDTF">2025-04-02T07:56:58Z</dcterms:created>
  <dcterms:modified xsi:type="dcterms:W3CDTF">2025-11-10T12:40:51Z</dcterms:modified>
</cp:coreProperties>
</file>